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61" r:id="rId3"/>
    <p:sldId id="262" r:id="rId4"/>
    <p:sldId id="264" r:id="rId5"/>
    <p:sldId id="267" r:id="rId6"/>
    <p:sldId id="268" r:id="rId7"/>
    <p:sldId id="269" r:id="rId8"/>
    <p:sldId id="270" r:id="rId9"/>
    <p:sldId id="265" r:id="rId10"/>
    <p:sldId id="275" r:id="rId11"/>
    <p:sldId id="271" r:id="rId12"/>
    <p:sldId id="272" r:id="rId13"/>
    <p:sldId id="266" r:id="rId14"/>
    <p:sldId id="273" r:id="rId15"/>
    <p:sldId id="274" r:id="rId16"/>
    <p:sldId id="276" r:id="rId17"/>
    <p:sldId id="277" r:id="rId18"/>
    <p:sldId id="278" r:id="rId19"/>
    <p:sldId id="281" r:id="rId20"/>
    <p:sldId id="282" r:id="rId21"/>
    <p:sldId id="283" r:id="rId22"/>
    <p:sldId id="284" r:id="rId23"/>
    <p:sldId id="285" r:id="rId24"/>
    <p:sldId id="286"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B38D520-69DB-4B80-B5C0-8E10C6B68A79}">
          <p14:sldIdLst>
            <p14:sldId id="256"/>
            <p14:sldId id="261"/>
            <p14:sldId id="262"/>
            <p14:sldId id="264"/>
            <p14:sldId id="267"/>
            <p14:sldId id="268"/>
            <p14:sldId id="269"/>
            <p14:sldId id="270"/>
            <p14:sldId id="265"/>
            <p14:sldId id="275"/>
            <p14:sldId id="271"/>
            <p14:sldId id="272"/>
            <p14:sldId id="266"/>
          </p14:sldIdLst>
        </p14:section>
        <p14:section name="タイトルなしのセクション" id="{5157BA6F-EC2E-4390-AFA1-CCA035555ADE}">
          <p14:sldIdLst>
            <p14:sldId id="273"/>
            <p14:sldId id="274"/>
            <p14:sldId id="276"/>
            <p14:sldId id="277"/>
            <p14:sldId id="278"/>
            <p14:sldId id="281"/>
            <p14:sldId id="282"/>
            <p14:sldId id="283"/>
            <p14:sldId id="284"/>
            <p14:sldId id="285"/>
            <p14:sldId id="286"/>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8D40F-8109-4319-9620-E02B502D71A8}" v="6" dt="2022-10-13T08:55:57.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94533" autoAdjust="0"/>
  </p:normalViewPr>
  <p:slideViewPr>
    <p:cSldViewPr snapToGrid="0">
      <p:cViewPr varScale="1">
        <p:scale>
          <a:sx n="55" d="100"/>
          <a:sy n="55" d="100"/>
        </p:scale>
        <p:origin x="102" y="3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ugata kinya" userId="38cbf2a0bc50165c" providerId="LiveId" clId="{F6A8D40F-8109-4319-9620-E02B502D71A8}"/>
    <pc:docChg chg="custSel modSld">
      <pc:chgData name="masugata kinya" userId="38cbf2a0bc50165c" providerId="LiveId" clId="{F6A8D40F-8109-4319-9620-E02B502D71A8}" dt="2022-10-13T08:59:57.461" v="1268" actId="20577"/>
      <pc:docMkLst>
        <pc:docMk/>
      </pc:docMkLst>
      <pc:sldChg chg="modSp mod">
        <pc:chgData name="masugata kinya" userId="38cbf2a0bc50165c" providerId="LiveId" clId="{F6A8D40F-8109-4319-9620-E02B502D71A8}" dt="2022-10-13T08:40:34.229" v="573" actId="1076"/>
        <pc:sldMkLst>
          <pc:docMk/>
          <pc:sldMk cId="2724390248" sldId="265"/>
        </pc:sldMkLst>
        <pc:spChg chg="mod">
          <ac:chgData name="masugata kinya" userId="38cbf2a0bc50165c" providerId="LiveId" clId="{F6A8D40F-8109-4319-9620-E02B502D71A8}" dt="2022-10-13T08:32:25.154" v="165" actId="20577"/>
          <ac:spMkLst>
            <pc:docMk/>
            <pc:sldMk cId="2724390248" sldId="265"/>
            <ac:spMk id="2" creationId="{12CF79A7-039E-4B14-19D7-EA25FBAE512A}"/>
          </ac:spMkLst>
        </pc:spChg>
        <pc:spChg chg="mod">
          <ac:chgData name="masugata kinya" userId="38cbf2a0bc50165c" providerId="LiveId" clId="{F6A8D40F-8109-4319-9620-E02B502D71A8}" dt="2022-10-13T08:40:34.229" v="573" actId="1076"/>
          <ac:spMkLst>
            <pc:docMk/>
            <pc:sldMk cId="2724390248" sldId="265"/>
            <ac:spMk id="3" creationId="{5DCBC168-B988-F3AD-BE5C-90BC9CA5B6BF}"/>
          </ac:spMkLst>
        </pc:spChg>
      </pc:sldChg>
      <pc:sldChg chg="modSp mod">
        <pc:chgData name="masugata kinya" userId="38cbf2a0bc50165c" providerId="LiveId" clId="{F6A8D40F-8109-4319-9620-E02B502D71A8}" dt="2022-10-13T08:46:47.635" v="868" actId="20577"/>
        <pc:sldMkLst>
          <pc:docMk/>
          <pc:sldMk cId="4160164923" sldId="266"/>
        </pc:sldMkLst>
        <pc:spChg chg="mod">
          <ac:chgData name="masugata kinya" userId="38cbf2a0bc50165c" providerId="LiveId" clId="{F6A8D40F-8109-4319-9620-E02B502D71A8}" dt="2022-10-13T08:41:39.332" v="607" actId="20577"/>
          <ac:spMkLst>
            <pc:docMk/>
            <pc:sldMk cId="4160164923" sldId="266"/>
            <ac:spMk id="2" creationId="{12CF79A7-039E-4B14-19D7-EA25FBAE512A}"/>
          </ac:spMkLst>
        </pc:spChg>
        <pc:spChg chg="mod">
          <ac:chgData name="masugata kinya" userId="38cbf2a0bc50165c" providerId="LiveId" clId="{F6A8D40F-8109-4319-9620-E02B502D71A8}" dt="2022-10-13T08:46:47.635" v="868" actId="20577"/>
          <ac:spMkLst>
            <pc:docMk/>
            <pc:sldMk cId="4160164923" sldId="266"/>
            <ac:spMk id="3" creationId="{5DCBC168-B988-F3AD-BE5C-90BC9CA5B6BF}"/>
          </ac:spMkLst>
        </pc:spChg>
      </pc:sldChg>
      <pc:sldChg chg="modSp mod">
        <pc:chgData name="masugata kinya" userId="38cbf2a0bc50165c" providerId="LiveId" clId="{F6A8D40F-8109-4319-9620-E02B502D71A8}" dt="2022-10-13T08:54:50.139" v="1013" actId="20577"/>
        <pc:sldMkLst>
          <pc:docMk/>
          <pc:sldMk cId="3163038696" sldId="267"/>
        </pc:sldMkLst>
        <pc:spChg chg="mod">
          <ac:chgData name="masugata kinya" userId="38cbf2a0bc50165c" providerId="LiveId" clId="{F6A8D40F-8109-4319-9620-E02B502D71A8}" dt="2022-10-13T08:50:01.526" v="908" actId="20577"/>
          <ac:spMkLst>
            <pc:docMk/>
            <pc:sldMk cId="3163038696" sldId="267"/>
            <ac:spMk id="2" creationId="{12CF79A7-039E-4B14-19D7-EA25FBAE512A}"/>
          </ac:spMkLst>
        </pc:spChg>
        <pc:spChg chg="mod">
          <ac:chgData name="masugata kinya" userId="38cbf2a0bc50165c" providerId="LiveId" clId="{F6A8D40F-8109-4319-9620-E02B502D71A8}" dt="2022-10-13T08:54:50.139" v="1013" actId="20577"/>
          <ac:spMkLst>
            <pc:docMk/>
            <pc:sldMk cId="3163038696" sldId="267"/>
            <ac:spMk id="3" creationId="{5DCBC168-B988-F3AD-BE5C-90BC9CA5B6BF}"/>
          </ac:spMkLst>
        </pc:spChg>
      </pc:sldChg>
      <pc:sldChg chg="modSp mod">
        <pc:chgData name="masugata kinya" userId="38cbf2a0bc50165c" providerId="LiveId" clId="{F6A8D40F-8109-4319-9620-E02B502D71A8}" dt="2022-10-13T08:59:57.461" v="1268" actId="20577"/>
        <pc:sldMkLst>
          <pc:docMk/>
          <pc:sldMk cId="2462911886" sldId="268"/>
        </pc:sldMkLst>
        <pc:spChg chg="mod">
          <ac:chgData name="masugata kinya" userId="38cbf2a0bc50165c" providerId="LiveId" clId="{F6A8D40F-8109-4319-9620-E02B502D71A8}" dt="2022-10-13T08:56:48.235" v="1069" actId="27636"/>
          <ac:spMkLst>
            <pc:docMk/>
            <pc:sldMk cId="2462911886" sldId="268"/>
            <ac:spMk id="2" creationId="{12CF79A7-039E-4B14-19D7-EA25FBAE512A}"/>
          </ac:spMkLst>
        </pc:spChg>
        <pc:spChg chg="mod">
          <ac:chgData name="masugata kinya" userId="38cbf2a0bc50165c" providerId="LiveId" clId="{F6A8D40F-8109-4319-9620-E02B502D71A8}" dt="2022-10-13T08:59:57.461" v="1268" actId="20577"/>
          <ac:spMkLst>
            <pc:docMk/>
            <pc:sldMk cId="2462911886" sldId="268"/>
            <ac:spMk id="3" creationId="{5DCBC168-B988-F3AD-BE5C-90BC9CA5B6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9743A-EE86-4A5C-B106-E60FC46B3B52}" type="datetimeFigureOut">
              <a:rPr kumimoji="1" lang="ja-JP" altLang="en-US" smtClean="0"/>
              <a:t>2022/11/19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0B299-B5BA-4746-95EA-5F61E8F13493}" type="slidenum">
              <a:rPr kumimoji="1" lang="ja-JP" altLang="en-US" smtClean="0"/>
              <a:t>‹#›</a:t>
            </a:fld>
            <a:endParaRPr kumimoji="1" lang="ja-JP" altLang="en-US"/>
          </a:p>
        </p:txBody>
      </p:sp>
    </p:spTree>
    <p:extLst>
      <p:ext uri="{BB962C8B-B14F-4D97-AF65-F5344CB8AC3E}">
        <p14:creationId xmlns:p14="http://schemas.microsoft.com/office/powerpoint/2010/main" val="802490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8276755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0CF6C-748E-4B7A-BC8B-3011EF78ED13}" type="datetime1">
              <a:rPr lang="en-US" smtClean="0"/>
              <a:pPr/>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8748793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7E0CF6C-748E-4B7A-BC8B-3011EF78ED13}" type="datetime1">
              <a:rPr lang="en-US" smtClean="0"/>
              <a:pPr/>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0901962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a:t>マスター タイトルの書式設定</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7E0CF6C-748E-4B7A-BC8B-3011EF78ED13}" type="datetime1">
              <a:rPr lang="en-US" smtClean="0"/>
              <a:pPr/>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43352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7E0CF6C-748E-4B7A-BC8B-3011EF78ED13}" type="datetime1">
              <a:rPr lang="en-US" smtClean="0"/>
              <a:pPr/>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9879219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E0CF6C-748E-4B7A-BC8B-3011EF78ED13}" type="datetime1">
              <a:rPr lang="en-US" smtClean="0"/>
              <a:pPr/>
              <a:t>11/19/2022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7151741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E0CF6C-748E-4B7A-BC8B-3011EF78ED13}" type="datetime1">
              <a:rPr lang="en-US" smtClean="0"/>
              <a:pPr/>
              <a:t>11/19/2022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6834737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44900740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E0CF6C-748E-4B7A-BC8B-3011EF78ED13}" type="datetime1">
              <a:rPr lang="en-US" smtClean="0"/>
              <a:pPr/>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7563603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p>
            <a:fld id="{57E0CF6C-748E-4B7A-BC8B-3011EF78ED13}" type="datetime1">
              <a:rPr lang="en-US" smtClean="0"/>
              <a:pPr/>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8404875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7E0CF6C-748E-4B7A-BC8B-3011EF78ED13}" type="datetime1">
              <a:rPr lang="en-US" smtClean="0"/>
              <a:pPr/>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12167838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E0CF6C-748E-4B7A-BC8B-3011EF78ED13}" type="datetime1">
              <a:rPr lang="en-US" smtClean="0"/>
              <a:pPr/>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7551278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7E0CF6C-748E-4B7A-BC8B-3011EF78ED13}" type="datetime1">
              <a:rPr lang="en-US" smtClean="0"/>
              <a:pPr/>
              <a:t>11/19/2022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1115358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57E0CF6C-748E-4B7A-BC8B-3011EF78ED13}" type="datetime1">
              <a:rPr lang="en-US" smtClean="0"/>
              <a:pPr/>
              <a:t>11/19/2022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7320016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7E0CF6C-748E-4B7A-BC8B-3011EF78ED13}" type="datetime1">
              <a:rPr lang="en-US" smtClean="0"/>
              <a:pPr/>
              <a:t>11/19/2022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04601548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57E0CF6C-748E-4B7A-BC8B-3011EF78ED13}" type="datetime1">
              <a:rPr lang="en-US" smtClean="0"/>
              <a:pPr/>
              <a:t>11/19/2022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2330950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0CF6C-748E-4B7A-BC8B-3011EF78ED13}" type="datetime1">
              <a:rPr lang="en-US" smtClean="0"/>
              <a:pPr/>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2336377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E0CF6C-748E-4B7A-BC8B-3011EF78ED13}" type="datetime1">
              <a:rPr lang="en-US" smtClean="0"/>
              <a:pPr/>
              <a:t>11/19/2022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87653583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3" descr="美しい液体の水彩絵具とインク">
            <a:extLst>
              <a:ext uri="{FF2B5EF4-FFF2-40B4-BE49-F238E27FC236}">
                <a16:creationId xmlns:a16="http://schemas.microsoft.com/office/drawing/2014/main" id="{1285C714-2AFA-8922-68EA-FB1E6F5328C4}"/>
              </a:ext>
            </a:extLst>
          </p:cNvPr>
          <p:cNvPicPr>
            <a:picLocks noChangeAspect="1"/>
          </p:cNvPicPr>
          <p:nvPr/>
        </p:nvPicPr>
        <p:blipFill rotWithShape="1">
          <a:blip r:embed="rId2">
            <a:alphaModFix amt="70000"/>
          </a:blip>
          <a:srcRect t="1865" r="-1" b="6666"/>
          <a:stretch/>
        </p:blipFill>
        <p:spPr>
          <a:xfrm>
            <a:off x="20" y="10"/>
            <a:ext cx="12188932" cy="6856614"/>
          </a:xfrm>
          <a:prstGeom prst="rect">
            <a:avLst/>
          </a:prstGeom>
        </p:spPr>
      </p:pic>
      <p:sp>
        <p:nvSpPr>
          <p:cNvPr id="2" name="タイトル 1">
            <a:extLst>
              <a:ext uri="{FF2B5EF4-FFF2-40B4-BE49-F238E27FC236}">
                <a16:creationId xmlns:a16="http://schemas.microsoft.com/office/drawing/2014/main" id="{60336842-34E5-5C29-2F64-A14066EB9FF4}"/>
              </a:ext>
            </a:extLst>
          </p:cNvPr>
          <p:cNvSpPr>
            <a:spLocks noGrp="1"/>
          </p:cNvSpPr>
          <p:nvPr>
            <p:ph type="ctrTitle"/>
          </p:nvPr>
        </p:nvSpPr>
        <p:spPr>
          <a:xfrm>
            <a:off x="996275" y="744909"/>
            <a:ext cx="10190071" cy="3145855"/>
          </a:xfrm>
        </p:spPr>
        <p:txBody>
          <a:bodyPr anchor="b">
            <a:normAutofit/>
          </a:bodyPr>
          <a:lstStyle/>
          <a:p>
            <a:r>
              <a:rPr kumimoji="1" lang="ja-JP" altLang="en-US" sz="4000" dirty="0">
                <a:solidFill>
                  <a:srgbClr val="FFFFFF"/>
                </a:solidFill>
              </a:rPr>
              <a:t>ポジティブな学校文化と校風の啓発と育成：ハワイ・ワイキキ小学校での子どものための哲学の影響</a:t>
            </a:r>
            <a:br>
              <a:rPr kumimoji="1" lang="en-US" altLang="ja-JP" sz="4000" dirty="0">
                <a:solidFill>
                  <a:srgbClr val="FFFFFF"/>
                </a:solidFill>
              </a:rPr>
            </a:br>
            <a:r>
              <a:rPr kumimoji="1" lang="en-US" altLang="ja-JP" sz="1800" dirty="0">
                <a:solidFill>
                  <a:srgbClr val="FFFFFF"/>
                </a:solidFill>
              </a:rPr>
              <a:t>August 2021Journal of Philosophy in Schools 8(1):129-162</a:t>
            </a:r>
            <a:endParaRPr kumimoji="1" lang="ja-JP" altLang="en-US" sz="1800" dirty="0">
              <a:solidFill>
                <a:srgbClr val="FFFFFF"/>
              </a:solidFill>
            </a:endParaRPr>
          </a:p>
        </p:txBody>
      </p:sp>
      <p:sp>
        <p:nvSpPr>
          <p:cNvPr id="3" name="字幕 2">
            <a:extLst>
              <a:ext uri="{FF2B5EF4-FFF2-40B4-BE49-F238E27FC236}">
                <a16:creationId xmlns:a16="http://schemas.microsoft.com/office/drawing/2014/main" id="{E5F911A5-7E35-3BC7-FD92-59BBDE62F389}"/>
              </a:ext>
            </a:extLst>
          </p:cNvPr>
          <p:cNvSpPr>
            <a:spLocks noGrp="1"/>
          </p:cNvSpPr>
          <p:nvPr>
            <p:ph type="subTitle" idx="1"/>
          </p:nvPr>
        </p:nvSpPr>
        <p:spPr>
          <a:xfrm>
            <a:off x="1218708" y="4870938"/>
            <a:ext cx="9781327" cy="1547447"/>
          </a:xfrm>
        </p:spPr>
        <p:txBody>
          <a:bodyPr anchor="t">
            <a:normAutofit/>
          </a:bodyPr>
          <a:lstStyle/>
          <a:p>
            <a:r>
              <a:rPr kumimoji="1" lang="sv-SE" altLang="ja-JP" sz="2200" dirty="0" err="1">
                <a:solidFill>
                  <a:srgbClr val="FFFFFF"/>
                </a:solidFill>
              </a:rPr>
              <a:t>Jianhui</a:t>
            </a:r>
            <a:r>
              <a:rPr kumimoji="1" lang="sv-SE" altLang="ja-JP" sz="2200" dirty="0">
                <a:solidFill>
                  <a:srgbClr val="FFFFFF"/>
                </a:solidFill>
              </a:rPr>
              <a:t> Zhang</a:t>
            </a:r>
          </a:p>
          <a:p>
            <a:r>
              <a:rPr kumimoji="1" lang="ja-JP" altLang="en-US" sz="2200" dirty="0">
                <a:solidFill>
                  <a:srgbClr val="FFFFFF"/>
                </a:solidFill>
              </a:rPr>
              <a:t>＆</a:t>
            </a:r>
            <a:endParaRPr kumimoji="1" lang="en-US" altLang="ja-JP" sz="2200" dirty="0">
              <a:solidFill>
                <a:srgbClr val="FFFFFF"/>
              </a:solidFill>
            </a:endParaRPr>
          </a:p>
          <a:p>
            <a:r>
              <a:rPr kumimoji="1" lang="sv-SE" altLang="ja-JP" sz="2200" dirty="0" err="1">
                <a:solidFill>
                  <a:srgbClr val="FFFFFF"/>
                </a:solidFill>
              </a:rPr>
              <a:t>Amber</a:t>
            </a:r>
            <a:r>
              <a:rPr kumimoji="1" lang="sv-SE" altLang="ja-JP" sz="2200" dirty="0">
                <a:solidFill>
                  <a:srgbClr val="FFFFFF"/>
                </a:solidFill>
              </a:rPr>
              <a:t> Strong </a:t>
            </a:r>
            <a:r>
              <a:rPr kumimoji="1" lang="sv-SE" altLang="ja-JP" sz="2200" dirty="0" err="1">
                <a:solidFill>
                  <a:srgbClr val="FFFFFF"/>
                </a:solidFill>
              </a:rPr>
              <a:t>Makaiau</a:t>
            </a:r>
            <a:r>
              <a:rPr lang="ja-JP" altLang="en-US" sz="2200" dirty="0">
                <a:solidFill>
                  <a:srgbClr val="FFFFFF"/>
                </a:solidFill>
              </a:rPr>
              <a:t> </a:t>
            </a:r>
            <a:r>
              <a:rPr lang="en-US" altLang="ja-JP" sz="2200" dirty="0">
                <a:solidFill>
                  <a:srgbClr val="FFFFFF"/>
                </a:solidFill>
              </a:rPr>
              <a:t>(</a:t>
            </a:r>
            <a:r>
              <a:rPr lang="en-US" altLang="ja-JP" sz="2200" dirty="0" err="1">
                <a:solidFill>
                  <a:srgbClr val="FFFFFF"/>
                </a:solidFill>
              </a:rPr>
              <a:t>Hanahau’Oli</a:t>
            </a:r>
            <a:r>
              <a:rPr lang="ja-JP" altLang="en-US" sz="2200" dirty="0">
                <a:solidFill>
                  <a:srgbClr val="FFFFFF"/>
                </a:solidFill>
              </a:rPr>
              <a:t> </a:t>
            </a:r>
            <a:r>
              <a:rPr lang="en-US" altLang="ja-JP" sz="2200" dirty="0">
                <a:solidFill>
                  <a:srgbClr val="FFFFFF"/>
                </a:solidFill>
              </a:rPr>
              <a:t>elementary</a:t>
            </a:r>
            <a:r>
              <a:rPr lang="ja-JP" altLang="en-US" sz="2200" dirty="0">
                <a:solidFill>
                  <a:srgbClr val="FFFFFF"/>
                </a:solidFill>
              </a:rPr>
              <a:t> </a:t>
            </a:r>
            <a:r>
              <a:rPr lang="en-US" altLang="ja-JP" sz="2200" dirty="0">
                <a:solidFill>
                  <a:srgbClr val="FFFFFF"/>
                </a:solidFill>
              </a:rPr>
              <a:t>school)</a:t>
            </a:r>
            <a:endParaRPr kumimoji="1" lang="ja-JP" altLang="en-US" sz="2200" dirty="0">
              <a:solidFill>
                <a:srgbClr val="FFFFFF"/>
              </a:solidFill>
            </a:endParaRPr>
          </a:p>
        </p:txBody>
      </p:sp>
      <p:sp>
        <p:nvSpPr>
          <p:cNvPr id="7" name="日付プレースホルダー 6">
            <a:extLst>
              <a:ext uri="{FF2B5EF4-FFF2-40B4-BE49-F238E27FC236}">
                <a16:creationId xmlns:a16="http://schemas.microsoft.com/office/drawing/2014/main" id="{86772875-8C3D-0B93-1365-FAFCC1CB0449}"/>
              </a:ext>
            </a:extLst>
          </p:cNvPr>
          <p:cNvSpPr>
            <a:spLocks noGrp="1"/>
          </p:cNvSpPr>
          <p:nvPr>
            <p:ph type="dt" sz="half" idx="10"/>
          </p:nvPr>
        </p:nvSpPr>
        <p:spPr/>
        <p:txBody>
          <a:bodyPr/>
          <a:lstStyle/>
          <a:p>
            <a:fld id="{A0C9A670-5910-4136-BAEE-519A9A715E12}" type="datetime1">
              <a:rPr lang="en-US" altLang="ja-JP" smtClean="0"/>
              <a:t>11/19/2022</a:t>
            </a:fld>
            <a:endParaRPr lang="en-US"/>
          </a:p>
        </p:txBody>
      </p:sp>
      <p:sp>
        <p:nvSpPr>
          <p:cNvPr id="5" name="スライド番号プレースホルダー 4">
            <a:extLst>
              <a:ext uri="{FF2B5EF4-FFF2-40B4-BE49-F238E27FC236}">
                <a16:creationId xmlns:a16="http://schemas.microsoft.com/office/drawing/2014/main" id="{22A8683E-345B-7CE6-D9EC-51B4B97AADFD}"/>
              </a:ext>
            </a:extLst>
          </p:cNvPr>
          <p:cNvSpPr>
            <a:spLocks noGrp="1"/>
          </p:cNvSpPr>
          <p:nvPr>
            <p:ph type="sldNum" sz="quarter" idx="12"/>
          </p:nvPr>
        </p:nvSpPr>
        <p:spPr/>
        <p:txBody>
          <a:bodyPr/>
          <a:lstStyle/>
          <a:p>
            <a:fld id="{73B850FF-6169-4056-8077-06FFA93A5366}" type="slidenum">
              <a:rPr lang="en-US" smtClean="0"/>
              <a:pPr/>
              <a:t>1</a:t>
            </a:fld>
            <a:endParaRPr lang="en-US"/>
          </a:p>
        </p:txBody>
      </p:sp>
    </p:spTree>
    <p:extLst>
      <p:ext uri="{BB962C8B-B14F-4D97-AF65-F5344CB8AC3E}">
        <p14:creationId xmlns:p14="http://schemas.microsoft.com/office/powerpoint/2010/main" val="49490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10</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a:bodyPr>
          <a:lstStyle/>
          <a:p>
            <a:r>
              <a:rPr lang="en-US" altLang="ja-JP" sz="6000" dirty="0">
                <a:solidFill>
                  <a:srgbClr val="FFFFFF"/>
                </a:solidFill>
              </a:rPr>
              <a:t>WES</a:t>
            </a:r>
            <a:r>
              <a:rPr lang="ja-JP" altLang="en-US" sz="6000" dirty="0">
                <a:solidFill>
                  <a:srgbClr val="FFFFFF"/>
                </a:solidFill>
              </a:rPr>
              <a:t>のこれまでの取組み</a:t>
            </a:r>
            <a:endParaRPr kumimoji="1" lang="ja-JP" altLang="en-US" sz="60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rmAutofit/>
          </a:bodyPr>
          <a:lstStyle/>
          <a:p>
            <a:pPr>
              <a:buFont typeface="Wingdings" panose="05000000000000000000" pitchFamily="2" charset="2"/>
              <a:buChar char="n"/>
            </a:pPr>
            <a:r>
              <a:rPr lang="ja-JP" altLang="en-US" sz="2400" dirty="0"/>
              <a:t>心の習慣</a:t>
            </a:r>
            <a:endParaRPr lang="en-US" altLang="ja-JP" sz="2400" dirty="0"/>
          </a:p>
          <a:p>
            <a:pPr>
              <a:buFont typeface="Wingdings" panose="05000000000000000000" pitchFamily="2" charset="2"/>
              <a:buChar char="n"/>
            </a:pPr>
            <a:r>
              <a:rPr lang="ja-JP" altLang="en-US" sz="2400" dirty="0"/>
              <a:t>創造的な運動とダンス</a:t>
            </a:r>
            <a:endParaRPr lang="en-US" altLang="ja-JP" sz="2400" dirty="0"/>
          </a:p>
          <a:p>
            <a:pPr>
              <a:buFont typeface="Wingdings" panose="05000000000000000000" pitchFamily="2" charset="2"/>
              <a:buChar char="n"/>
            </a:pPr>
            <a:r>
              <a:rPr lang="ja-JP" altLang="en-US" sz="2400" dirty="0"/>
              <a:t>ハワイアンスタディーズ</a:t>
            </a:r>
            <a:endParaRPr lang="en-US" altLang="ja-JP" sz="2400" dirty="0"/>
          </a:p>
          <a:p>
            <a:pPr>
              <a:buFont typeface="Wingdings" panose="05000000000000000000" pitchFamily="2" charset="2"/>
              <a:buChar char="n"/>
            </a:pPr>
            <a:r>
              <a:rPr lang="ja-JP" altLang="en-US" sz="2400" dirty="0"/>
              <a:t>仲間による仲裁（ピア・メディエーション）</a:t>
            </a:r>
            <a:endParaRPr lang="en-US" altLang="ja-JP" sz="2400" dirty="0"/>
          </a:p>
          <a:p>
            <a:pPr>
              <a:buFont typeface="Wingdings" panose="05000000000000000000" pitchFamily="2" charset="2"/>
              <a:buChar char="n"/>
            </a:pPr>
            <a:r>
              <a:rPr lang="ja-JP" altLang="en-US" sz="2400" dirty="0"/>
              <a:t>学校庭園</a:t>
            </a:r>
            <a:endParaRPr lang="en-US" altLang="ja-JP" sz="2400" dirty="0"/>
          </a:p>
          <a:p>
            <a:pPr>
              <a:buFont typeface="Wingdings" panose="05000000000000000000" pitchFamily="2" charset="2"/>
              <a:buChar char="n"/>
            </a:pPr>
            <a:endParaRPr lang="en-US" altLang="ja-JP" sz="2400" dirty="0"/>
          </a:p>
          <a:p>
            <a:pPr>
              <a:buFont typeface="Wingdings" panose="05000000000000000000" pitchFamily="2" charset="2"/>
              <a:buChar char="n"/>
            </a:pPr>
            <a:r>
              <a:rPr lang="ja-JP" altLang="en-US" sz="2400" dirty="0"/>
              <a:t>子供のための哲学ハワイ　</a:t>
            </a:r>
            <a:r>
              <a:rPr lang="sv-SE" altLang="ja-JP" sz="2400" dirty="0"/>
              <a:t>p4cHI</a:t>
            </a:r>
            <a:endParaRPr lang="en-US" altLang="ja-JP" sz="2400"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8830502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11</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a:bodyPr>
          <a:lstStyle/>
          <a:p>
            <a:r>
              <a:rPr kumimoji="1" lang="ja-JP" altLang="en-US" sz="3600" dirty="0">
                <a:solidFill>
                  <a:srgbClr val="FFFFFF"/>
                </a:solidFill>
              </a:rPr>
              <a:t>マシュー・リップマンによる</a:t>
            </a:r>
            <a:r>
              <a:rPr kumimoji="1" lang="en-US" altLang="ja-JP" sz="3600" dirty="0">
                <a:solidFill>
                  <a:srgbClr val="FFFFFF"/>
                </a:solidFill>
              </a:rPr>
              <a:t>P4C</a:t>
            </a:r>
            <a:r>
              <a:rPr kumimoji="1" lang="ja-JP" altLang="en-US" sz="3600" dirty="0">
                <a:solidFill>
                  <a:srgbClr val="FFFFFF"/>
                </a:solidFill>
              </a:rPr>
              <a:t>の導入</a:t>
            </a: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rmAutofit/>
          </a:bodyPr>
          <a:lstStyle/>
          <a:p>
            <a:pPr>
              <a:buFont typeface="Wingdings" panose="05000000000000000000" pitchFamily="2" charset="2"/>
              <a:buChar char="n"/>
            </a:pPr>
            <a:endParaRPr lang="en-US" altLang="ja-JP" dirty="0"/>
          </a:p>
          <a:p>
            <a:pPr>
              <a:buFont typeface="Wingdings" panose="05000000000000000000" pitchFamily="2" charset="2"/>
              <a:buChar char="n"/>
            </a:pPr>
            <a:r>
              <a:rPr lang="ja-JP" altLang="en-US" sz="2800" dirty="0"/>
              <a:t>子どもを単に既定のデータを学ぶだけの受動的な吸い取り紙として扱うことを止め、代わりに考える能力を刺激する」（</a:t>
            </a:r>
            <a:r>
              <a:rPr lang="en-US" altLang="ja-JP" sz="2800" dirty="0"/>
              <a:t>Lipman 1988</a:t>
            </a:r>
            <a:r>
              <a:rPr lang="ja-JP" altLang="en-US" sz="2800" dirty="0"/>
              <a:t>、</a:t>
            </a:r>
            <a:r>
              <a:rPr lang="en-US" altLang="ja-JP" sz="2800" dirty="0"/>
              <a:t>p . 110</a:t>
            </a:r>
            <a:r>
              <a:rPr lang="ja-JP" altLang="en-US" sz="2800" dirty="0"/>
              <a:t>）という教育へのアプローチ。</a:t>
            </a:r>
            <a:endParaRPr lang="en-US" altLang="ja-JP" sz="2800"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5721757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12</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647700" y="452718"/>
            <a:ext cx="9403134" cy="1400530"/>
          </a:xfrm>
        </p:spPr>
        <p:txBody>
          <a:bodyPr anchor="ctr">
            <a:normAutofit/>
          </a:bodyPr>
          <a:lstStyle/>
          <a:p>
            <a:r>
              <a:rPr kumimoji="1" lang="ja-JP" altLang="en-US" sz="3600" dirty="0">
                <a:solidFill>
                  <a:srgbClr val="FFFFFF"/>
                </a:solidFill>
              </a:rPr>
              <a:t>子どものための哲学ハワイ</a:t>
            </a:r>
            <a:r>
              <a:rPr kumimoji="1" lang="ja-JP" altLang="sv-SE" sz="3600" dirty="0">
                <a:solidFill>
                  <a:srgbClr val="FFFFFF"/>
                </a:solidFill>
              </a:rPr>
              <a:t>（</a:t>
            </a:r>
            <a:r>
              <a:rPr kumimoji="1" lang="sv-SE" altLang="ja-JP" sz="3600" dirty="0">
                <a:solidFill>
                  <a:srgbClr val="FFFFFF"/>
                </a:solidFill>
              </a:rPr>
              <a:t>p4cHI</a:t>
            </a:r>
            <a:r>
              <a:rPr kumimoji="1" lang="ja-JP" altLang="sv-SE" sz="3600" dirty="0">
                <a:solidFill>
                  <a:srgbClr val="FFFFFF"/>
                </a:solidFill>
              </a:rPr>
              <a:t>）</a:t>
            </a:r>
            <a:r>
              <a:rPr kumimoji="1" lang="ja-JP" altLang="en-US" sz="3600" dirty="0">
                <a:solidFill>
                  <a:srgbClr val="FFFFFF"/>
                </a:solidFill>
              </a:rPr>
              <a:t>の開発</a:t>
            </a: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505784"/>
            <a:ext cx="10304583" cy="4056487"/>
          </a:xfrm>
        </p:spPr>
        <p:txBody>
          <a:bodyPr>
            <a:normAutofit/>
          </a:bodyPr>
          <a:lstStyle/>
          <a:p>
            <a:pPr>
              <a:buFont typeface="Wingdings" panose="05000000000000000000" pitchFamily="2" charset="2"/>
              <a:buChar char="n"/>
            </a:pPr>
            <a:r>
              <a:rPr lang="ja-JP" altLang="en-US" dirty="0"/>
              <a:t>多文化コミュニティの文脈で</a:t>
            </a:r>
            <a:r>
              <a:rPr lang="en-US" altLang="ja-JP" dirty="0"/>
              <a:t>P4C</a:t>
            </a:r>
            <a:r>
              <a:rPr lang="ja-JP" altLang="en-US" dirty="0"/>
              <a:t>を行う際に生じた緊張</a:t>
            </a:r>
            <a:endParaRPr lang="en-US" altLang="ja-JP" dirty="0"/>
          </a:p>
          <a:p>
            <a:pPr>
              <a:buFont typeface="Wingdings" panose="05000000000000000000" pitchFamily="2" charset="2"/>
              <a:buChar char="n"/>
            </a:pPr>
            <a:r>
              <a:rPr lang="ja-JP" altLang="en-US" sz="2400" dirty="0">
                <a:solidFill>
                  <a:srgbClr val="FF0000"/>
                </a:solidFill>
              </a:rPr>
              <a:t>この緊張の緩和のためには？</a:t>
            </a:r>
            <a:endParaRPr lang="en-US" altLang="ja-JP" sz="2400" dirty="0"/>
          </a:p>
          <a:p>
            <a:pPr>
              <a:buFont typeface="Wingdings" panose="05000000000000000000" pitchFamily="2" charset="2"/>
              <a:buChar char="n"/>
            </a:pPr>
            <a:r>
              <a:rPr lang="ja-JP" altLang="en-US" dirty="0"/>
              <a:t>ハワイのアロハ概念の適用</a:t>
            </a:r>
            <a:endParaRPr lang="en-US" altLang="ja-JP" dirty="0"/>
          </a:p>
          <a:p>
            <a:pPr>
              <a:buFont typeface="Wingdings" panose="05000000000000000000" pitchFamily="2" charset="2"/>
              <a:buChar char="n"/>
            </a:pPr>
            <a:r>
              <a:rPr lang="ja-JP" altLang="en-US" dirty="0"/>
              <a:t>　アロハ：愛、好意、思いやり、憐れみ、同情、哀れみ、親切、感情、恵み、慈善</a:t>
            </a:r>
            <a:r>
              <a:rPr lang="sv-SE" altLang="ja-JP" dirty="0"/>
              <a:t>love, </a:t>
            </a:r>
            <a:r>
              <a:rPr lang="sv-SE" altLang="ja-JP" dirty="0" err="1"/>
              <a:t>affection</a:t>
            </a:r>
            <a:r>
              <a:rPr lang="sv-SE" altLang="ja-JP" dirty="0"/>
              <a:t>, </a:t>
            </a:r>
            <a:r>
              <a:rPr lang="sv-SE" altLang="ja-JP" dirty="0" err="1"/>
              <a:t>compassion</a:t>
            </a:r>
            <a:r>
              <a:rPr lang="sv-SE" altLang="ja-JP" dirty="0"/>
              <a:t>, </a:t>
            </a:r>
            <a:r>
              <a:rPr lang="sv-SE" altLang="ja-JP" dirty="0" err="1"/>
              <a:t>mercy</a:t>
            </a:r>
            <a:r>
              <a:rPr lang="sv-SE" altLang="ja-JP" dirty="0"/>
              <a:t>, </a:t>
            </a:r>
            <a:r>
              <a:rPr lang="sv-SE" altLang="ja-JP" dirty="0" err="1"/>
              <a:t>sympathy</a:t>
            </a:r>
            <a:r>
              <a:rPr lang="sv-SE" altLang="ja-JP" dirty="0"/>
              <a:t>, </a:t>
            </a:r>
            <a:r>
              <a:rPr lang="sv-SE" altLang="ja-JP" dirty="0" err="1"/>
              <a:t>pity</a:t>
            </a:r>
            <a:r>
              <a:rPr lang="sv-SE" altLang="ja-JP" dirty="0"/>
              <a:t>, </a:t>
            </a:r>
            <a:r>
              <a:rPr lang="sv-SE" altLang="ja-JP" dirty="0" err="1"/>
              <a:t>kindness</a:t>
            </a:r>
            <a:r>
              <a:rPr lang="sv-SE" altLang="ja-JP" dirty="0"/>
              <a:t>, sentiment, grace, and </a:t>
            </a:r>
            <a:r>
              <a:rPr lang="sv-SE" altLang="ja-JP" dirty="0" err="1"/>
              <a:t>charity</a:t>
            </a:r>
            <a:r>
              <a:rPr lang="ja-JP" altLang="sv-SE" dirty="0"/>
              <a:t>」</a:t>
            </a:r>
            <a:r>
              <a:rPr lang="ja-JP" altLang="en-US" dirty="0"/>
              <a:t>などを含む多くのものを意味する</a:t>
            </a:r>
            <a:endParaRPr lang="en-US" altLang="ja-JP" dirty="0"/>
          </a:p>
          <a:p>
            <a:pPr>
              <a:buFont typeface="Wingdings" panose="05000000000000000000" pitchFamily="2" charset="2"/>
              <a:buChar char="n"/>
            </a:pPr>
            <a:r>
              <a:rPr lang="ja-JP" altLang="en-US" dirty="0"/>
              <a:t>ハワイ諸島の多様なグループから成る人々の間に共同体を構築する。</a:t>
            </a:r>
            <a:endParaRPr lang="en-US" altLang="ja-JP" dirty="0"/>
          </a:p>
          <a:p>
            <a:pPr>
              <a:buFont typeface="Wingdings" panose="05000000000000000000" pitchFamily="2" charset="2"/>
              <a:buChar char="n"/>
            </a:pPr>
            <a:r>
              <a:rPr lang="ja-JP" altLang="en-US" sz="2400" dirty="0">
                <a:solidFill>
                  <a:srgbClr val="FF0000"/>
                </a:solidFill>
              </a:rPr>
              <a:t>どのように？</a:t>
            </a:r>
            <a:endParaRPr lang="en-US" altLang="ja-JP" sz="2400" dirty="0">
              <a:solidFill>
                <a:srgbClr val="FF0000"/>
              </a:solidFill>
            </a:endParaRPr>
          </a:p>
          <a:p>
            <a:pPr>
              <a:buFont typeface="Wingdings" panose="05000000000000000000" pitchFamily="2" charset="2"/>
              <a:buChar char="n"/>
            </a:pPr>
            <a:r>
              <a:rPr lang="sv-SE" altLang="ja-JP" dirty="0"/>
              <a:t>p4cHI</a:t>
            </a:r>
            <a:r>
              <a:rPr lang="ja-JP" altLang="en-US" dirty="0"/>
              <a:t>：参加者がお互いにアロハを示すという深い実践に取り組むことによって、コミュニティを作る</a:t>
            </a: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095377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13</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a:bodyPr>
          <a:lstStyle/>
          <a:p>
            <a:r>
              <a:rPr lang="en-US" altLang="ja-JP" sz="6000" dirty="0">
                <a:solidFill>
                  <a:srgbClr val="FFFFFF"/>
                </a:solidFill>
              </a:rPr>
              <a:t>p4cHI</a:t>
            </a:r>
            <a:r>
              <a:rPr lang="ja-JP" altLang="en-US" sz="6000" dirty="0">
                <a:solidFill>
                  <a:srgbClr val="FFFFFF"/>
                </a:solidFill>
              </a:rPr>
              <a:t>の実践</a:t>
            </a:r>
            <a:endParaRPr kumimoji="1" lang="ja-JP" altLang="en-US" sz="60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rmAutofit/>
          </a:bodyPr>
          <a:lstStyle/>
          <a:p>
            <a:pPr>
              <a:buFont typeface="Wingdings" panose="05000000000000000000" pitchFamily="2" charset="2"/>
              <a:buChar char="n"/>
            </a:pPr>
            <a:r>
              <a:rPr lang="en-US" altLang="ja-JP" sz="2400" dirty="0"/>
              <a:t>2001</a:t>
            </a:r>
            <a:r>
              <a:rPr lang="ja-JP" altLang="en-US" sz="2400" dirty="0"/>
              <a:t>年、ハワイ大学マノア校（</a:t>
            </a:r>
            <a:r>
              <a:rPr lang="en-US" altLang="ja-JP" sz="2400" dirty="0"/>
              <a:t>UHM</a:t>
            </a:r>
            <a:r>
              <a:rPr lang="ja-JP" altLang="en-US" sz="2400" dirty="0"/>
              <a:t>）の</a:t>
            </a:r>
            <a:r>
              <a:rPr lang="en-US" altLang="ja-JP" sz="2400" dirty="0"/>
              <a:t>T</a:t>
            </a:r>
            <a:r>
              <a:rPr lang="ja-JP" altLang="en-US" sz="2400" dirty="0"/>
              <a:t>・ジャクソン博士が、</a:t>
            </a:r>
            <a:r>
              <a:rPr lang="en-US" altLang="ja-JP" sz="2400" dirty="0"/>
              <a:t>WES</a:t>
            </a:r>
            <a:r>
              <a:rPr lang="ja-JP" altLang="en-US" sz="2400" dirty="0"/>
              <a:t>に紹介導入。</a:t>
            </a:r>
            <a:endParaRPr lang="en-US" altLang="ja-JP" sz="2400" dirty="0"/>
          </a:p>
          <a:p>
            <a:pPr>
              <a:buFont typeface="Wingdings" panose="05000000000000000000" pitchFamily="2" charset="2"/>
              <a:buChar char="n"/>
            </a:pPr>
            <a:r>
              <a:rPr lang="ja-JP" altLang="en-US" sz="2400" dirty="0"/>
              <a:t>当時は週</a:t>
            </a:r>
            <a:r>
              <a:rPr lang="en-US" altLang="ja-JP" sz="2400" dirty="0"/>
              <a:t>1</a:t>
            </a:r>
            <a:r>
              <a:rPr lang="ja-JP" altLang="en-US" sz="2400" dirty="0"/>
              <a:t>回、数人に教師が教室で実践。</a:t>
            </a:r>
            <a:endParaRPr lang="en-US" altLang="ja-JP" sz="2400" dirty="0"/>
          </a:p>
          <a:p>
            <a:pPr>
              <a:buFont typeface="Wingdings" panose="05000000000000000000" pitchFamily="2" charset="2"/>
              <a:buChar char="n"/>
            </a:pPr>
            <a:r>
              <a:rPr lang="en-US" altLang="ja-JP" sz="2400" dirty="0"/>
              <a:t>2019</a:t>
            </a:r>
            <a:r>
              <a:rPr lang="ja-JP" altLang="en-US" sz="2400" dirty="0"/>
              <a:t>年現在、</a:t>
            </a:r>
            <a:r>
              <a:rPr lang="en-US" altLang="ja-JP" sz="2400" dirty="0"/>
              <a:t>p4cHI</a:t>
            </a:r>
            <a:r>
              <a:rPr lang="ja-JP" altLang="en-US" sz="2400" dirty="0"/>
              <a:t>は、教育と学習への不可欠なアプローチとなっている。</a:t>
            </a:r>
            <a:endParaRPr lang="en-US" altLang="ja-JP" sz="2400" dirty="0"/>
          </a:p>
          <a:p>
            <a:pPr>
              <a:buFont typeface="Wingdings" panose="05000000000000000000" pitchFamily="2" charset="2"/>
              <a:buChar char="n"/>
            </a:pPr>
            <a:r>
              <a:rPr lang="ja-JP" altLang="en-US" sz="2400" dirty="0"/>
              <a:t>教室内での実践の他に、児童のカウンセリングサービス、教員会議、および保護者を巻き込んだ活動の一部をサポート。</a:t>
            </a:r>
            <a:endParaRPr lang="en-US" altLang="ja-JP" sz="2400"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6016492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14</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647700" y="452718"/>
            <a:ext cx="9403134" cy="1400530"/>
          </a:xfrm>
        </p:spPr>
        <p:txBody>
          <a:bodyPr anchor="ctr">
            <a:normAutofit/>
          </a:bodyPr>
          <a:lstStyle/>
          <a:p>
            <a:r>
              <a:rPr kumimoji="1" lang="sv-SE" altLang="ja-JP" sz="3200" dirty="0">
                <a:solidFill>
                  <a:srgbClr val="FFFFFF"/>
                </a:solidFill>
              </a:rPr>
              <a:t>p4cHI</a:t>
            </a:r>
            <a:r>
              <a:rPr kumimoji="1" lang="ja-JP" altLang="en-US" sz="3200" dirty="0">
                <a:solidFill>
                  <a:srgbClr val="FFFFFF"/>
                </a:solidFill>
              </a:rPr>
              <a:t>の強調するもの</a:t>
            </a: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505784"/>
            <a:ext cx="10304583" cy="4056487"/>
          </a:xfrm>
        </p:spPr>
        <p:txBody>
          <a:bodyPr>
            <a:normAutofit lnSpcReduction="10000"/>
          </a:bodyPr>
          <a:lstStyle/>
          <a:p>
            <a:pPr>
              <a:buFont typeface="Wingdings" panose="05000000000000000000" pitchFamily="2" charset="2"/>
              <a:buChar char="n"/>
            </a:pPr>
            <a:r>
              <a:rPr lang="ja-JP" altLang="en-US" b="1" dirty="0"/>
              <a:t>知的な安全性</a:t>
            </a:r>
            <a:endParaRPr lang="en-US" altLang="ja-JP" b="1" dirty="0"/>
          </a:p>
          <a:p>
            <a:pPr>
              <a:buFont typeface="Wingdings" panose="05000000000000000000" pitchFamily="2" charset="2"/>
              <a:buChar char="n"/>
            </a:pPr>
            <a:r>
              <a:rPr lang="ja-JP" altLang="en-US" b="1" dirty="0"/>
              <a:t>探求の共同体</a:t>
            </a:r>
            <a:r>
              <a:rPr lang="ja-JP" altLang="en-US" dirty="0"/>
              <a:t>、特に、参加者の文化、言語、歴史、社会経済的背景など参加者のアイデンティティの諸側面が、関係を作り、知識を共に構築していく配慮される。</a:t>
            </a:r>
            <a:endParaRPr lang="en-US" altLang="ja-JP" dirty="0"/>
          </a:p>
          <a:p>
            <a:pPr>
              <a:buFont typeface="Wingdings" panose="05000000000000000000" pitchFamily="2" charset="2"/>
              <a:buChar char="n"/>
            </a:pPr>
            <a:r>
              <a:rPr lang="ja-JP" altLang="en-US" b="1" dirty="0"/>
              <a:t>児童のさまざまな背景についての知識を使用する</a:t>
            </a:r>
            <a:endParaRPr lang="en-US" altLang="ja-JP" b="1" dirty="0"/>
          </a:p>
          <a:p>
            <a:pPr>
              <a:buFont typeface="Wingdings" panose="05000000000000000000" pitchFamily="2" charset="2"/>
              <a:buChar char="n"/>
            </a:pPr>
            <a:r>
              <a:rPr lang="ja-JP" altLang="en-US" dirty="0"/>
              <a:t>児童の多様な背景を反映し、異なる人々や場所を知る格好のよすがとなるような哲学的に豊かな刺激を積極的に選択（フィクションとノンフィクションのテキスト、マルチメディアリソース、野外学習旅行など）</a:t>
            </a:r>
            <a:endParaRPr lang="en-US" altLang="ja-JP" dirty="0"/>
          </a:p>
          <a:p>
            <a:pPr>
              <a:buFont typeface="Wingdings" panose="05000000000000000000" pitchFamily="2" charset="2"/>
              <a:buChar char="n"/>
            </a:pPr>
            <a:r>
              <a:rPr lang="ja-JP" altLang="en-US" dirty="0">
                <a:solidFill>
                  <a:srgbClr val="FF0000"/>
                </a:solidFill>
              </a:rPr>
              <a:t>アプローチの核心：子どもと教師の間の真正で有意義な関係</a:t>
            </a:r>
            <a:endParaRPr lang="en-US" altLang="ja-JP" dirty="0">
              <a:solidFill>
                <a:srgbClr val="FF0000"/>
              </a:solidFill>
            </a:endParaRPr>
          </a:p>
          <a:p>
            <a:pPr>
              <a:buFont typeface="Wingdings" panose="05000000000000000000" pitchFamily="2" charset="2"/>
              <a:buChar char="n"/>
            </a:pPr>
            <a:r>
              <a:rPr lang="ja-JP" altLang="en-US" dirty="0"/>
              <a:t>　</a:t>
            </a:r>
            <a:r>
              <a:rPr lang="en-US" altLang="ja-JP" dirty="0">
                <a:solidFill>
                  <a:srgbClr val="FF0000"/>
                </a:solidFill>
              </a:rPr>
              <a:t>p4cHI</a:t>
            </a:r>
            <a:r>
              <a:rPr lang="ja-JP" altLang="en-US" dirty="0">
                <a:solidFill>
                  <a:srgbClr val="FF0000"/>
                </a:solidFill>
              </a:rPr>
              <a:t>の教師は、子どもたちの声に耳を傾け、子どもたちから学び、共同探求を行い（</a:t>
            </a:r>
            <a:r>
              <a:rPr lang="en-US" altLang="ja-JP" dirty="0">
                <a:solidFill>
                  <a:srgbClr val="FF0000"/>
                </a:solidFill>
              </a:rPr>
              <a:t>Jackson 2001</a:t>
            </a:r>
            <a:r>
              <a:rPr lang="ja-JP" altLang="en-US" dirty="0">
                <a:solidFill>
                  <a:srgbClr val="FF0000"/>
                </a:solidFill>
              </a:rPr>
              <a:t>）、教えることを、自分が教えているという文脈の中での「教師自身の知的観察の表現」</a:t>
            </a:r>
            <a:r>
              <a:rPr lang="ja-JP" altLang="en-US" dirty="0"/>
              <a:t>（</a:t>
            </a:r>
            <a:r>
              <a:rPr lang="en-US" altLang="ja-JP" dirty="0"/>
              <a:t>Dewey 1916, p. 168</a:t>
            </a:r>
            <a:r>
              <a:rPr lang="ja-JP" altLang="en-US" dirty="0"/>
              <a:t>）とする。</a:t>
            </a: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4821615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15</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647700" y="452718"/>
            <a:ext cx="9403134" cy="1400530"/>
          </a:xfrm>
        </p:spPr>
        <p:txBody>
          <a:bodyPr anchor="ctr">
            <a:normAutofit/>
          </a:bodyPr>
          <a:lstStyle/>
          <a:p>
            <a:r>
              <a:rPr kumimoji="1" lang="ja-JP" altLang="en-US" sz="3600" dirty="0">
                <a:solidFill>
                  <a:srgbClr val="FFFFFF"/>
                </a:solidFill>
              </a:rPr>
              <a:t>「哲学者の教授法」としての</a:t>
            </a:r>
            <a:r>
              <a:rPr kumimoji="1" lang="sv-SE" altLang="ja-JP" sz="3600" dirty="0">
                <a:solidFill>
                  <a:srgbClr val="FFFFFF"/>
                </a:solidFill>
              </a:rPr>
              <a:t>p4cHI</a:t>
            </a:r>
            <a:endParaRPr kumimoji="1" lang="ja-JP" altLang="en-US" sz="36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505784"/>
            <a:ext cx="10304583" cy="4056487"/>
          </a:xfrm>
        </p:spPr>
        <p:txBody>
          <a:bodyPr>
            <a:normAutofit/>
          </a:bodyPr>
          <a:lstStyle/>
          <a:p>
            <a:pPr>
              <a:buFont typeface="Wingdings" panose="05000000000000000000" pitchFamily="2" charset="2"/>
              <a:buChar char="n"/>
            </a:pPr>
            <a:r>
              <a:rPr lang="ja-JP" altLang="en-US" dirty="0"/>
              <a:t>「哲学の活動」を必修の教科に取り入れるために用いることができる教授法</a:t>
            </a:r>
            <a:endParaRPr lang="en-US" altLang="ja-JP" dirty="0"/>
          </a:p>
          <a:p>
            <a:pPr>
              <a:buFont typeface="Wingdings" panose="05000000000000000000" pitchFamily="2" charset="2"/>
              <a:buChar char="n"/>
            </a:pPr>
            <a:r>
              <a:rPr lang="en-US" altLang="ja-JP" dirty="0"/>
              <a:t>4</a:t>
            </a:r>
            <a:r>
              <a:rPr lang="ja-JP" altLang="en-US" dirty="0"/>
              <a:t>つの概念的基盤</a:t>
            </a:r>
            <a:endParaRPr lang="en-US" altLang="ja-JP" dirty="0"/>
          </a:p>
          <a:p>
            <a:pPr>
              <a:buFont typeface="Wingdings" panose="05000000000000000000" pitchFamily="2" charset="2"/>
              <a:buChar char="n"/>
            </a:pPr>
            <a:r>
              <a:rPr lang="ja-JP" altLang="en-US" dirty="0"/>
              <a:t>　共同体</a:t>
            </a:r>
            <a:endParaRPr lang="en-US" altLang="ja-JP" dirty="0"/>
          </a:p>
          <a:p>
            <a:pPr>
              <a:buFont typeface="Wingdings" panose="05000000000000000000" pitchFamily="2" charset="2"/>
              <a:buChar char="n"/>
            </a:pPr>
            <a:r>
              <a:rPr lang="ja-JP" altLang="en-US" dirty="0"/>
              <a:t>　探求</a:t>
            </a:r>
            <a:endParaRPr lang="en-US" altLang="ja-JP" dirty="0"/>
          </a:p>
          <a:p>
            <a:pPr>
              <a:buFont typeface="Wingdings" panose="05000000000000000000" pitchFamily="2" charset="2"/>
              <a:buChar char="n"/>
            </a:pPr>
            <a:r>
              <a:rPr lang="ja-JP" altLang="en-US" dirty="0"/>
              <a:t>　哲学</a:t>
            </a:r>
            <a:endParaRPr lang="en-US" altLang="ja-JP" dirty="0"/>
          </a:p>
          <a:p>
            <a:pPr>
              <a:buFont typeface="Wingdings" panose="05000000000000000000" pitchFamily="2" charset="2"/>
              <a:buChar char="n"/>
            </a:pPr>
            <a:r>
              <a:rPr lang="ja-JP" altLang="en-US" dirty="0"/>
              <a:t>　反省</a:t>
            </a:r>
            <a:endParaRPr lang="en-US" altLang="ja-JP" dirty="0"/>
          </a:p>
          <a:p>
            <a:pPr>
              <a:buFont typeface="Wingdings" panose="05000000000000000000" pitchFamily="2" charset="2"/>
              <a:buChar char="n"/>
            </a:pPr>
            <a:r>
              <a:rPr lang="ja-JP" altLang="en-US" dirty="0"/>
              <a:t>教育実践</a:t>
            </a:r>
            <a:endParaRPr lang="en-US" altLang="ja-JP" dirty="0"/>
          </a:p>
          <a:p>
            <a:pPr>
              <a:buFont typeface="Wingdings" panose="05000000000000000000" pitchFamily="2" charset="2"/>
              <a:buChar char="n"/>
            </a:pPr>
            <a:r>
              <a:rPr lang="ja-JP" altLang="en-US" dirty="0"/>
              <a:t>　知的安全性の創造</a:t>
            </a:r>
            <a:r>
              <a:rPr lang="en-US" altLang="ja-JP" dirty="0"/>
              <a:t>/</a:t>
            </a:r>
            <a:r>
              <a:rPr lang="ja-JP" altLang="en-US" dirty="0"/>
              <a:t>コミュニティボール</a:t>
            </a:r>
            <a:r>
              <a:rPr lang="en-US" altLang="ja-JP" dirty="0"/>
              <a:t>/Good Thinker‘s Tool Kit /</a:t>
            </a:r>
            <a:r>
              <a:rPr lang="ja-JP" altLang="en-US" dirty="0"/>
              <a:t>プレーンバニラ</a:t>
            </a:r>
            <a:r>
              <a:rPr lang="en-US" altLang="ja-JP" dirty="0"/>
              <a:t>/</a:t>
            </a:r>
            <a:r>
              <a:rPr lang="ja-JP" altLang="en-US" dirty="0"/>
              <a:t>マジックワード</a:t>
            </a:r>
            <a:r>
              <a:rPr lang="en-US" altLang="ja-JP" dirty="0"/>
              <a:t>/</a:t>
            </a:r>
            <a:r>
              <a:rPr lang="ja-JP" altLang="en-US" dirty="0"/>
              <a:t>振り返りシート</a:t>
            </a: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7758410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16</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647700" y="452718"/>
            <a:ext cx="9403134" cy="1400530"/>
          </a:xfrm>
        </p:spPr>
        <p:txBody>
          <a:bodyPr anchor="ctr">
            <a:normAutofit/>
          </a:bodyPr>
          <a:lstStyle/>
          <a:p>
            <a:r>
              <a:rPr kumimoji="1" lang="sv-SE" altLang="ja-JP" sz="3600" dirty="0">
                <a:solidFill>
                  <a:srgbClr val="FFFFFF"/>
                </a:solidFill>
              </a:rPr>
              <a:t>p4cHI</a:t>
            </a:r>
            <a:r>
              <a:rPr kumimoji="1" lang="ja-JP" altLang="en-US" sz="3600" dirty="0">
                <a:solidFill>
                  <a:srgbClr val="FFFFFF"/>
                </a:solidFill>
              </a:rPr>
              <a:t>の成功の要素</a:t>
            </a: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384048" y="2452350"/>
            <a:ext cx="11160252" cy="4109922"/>
          </a:xfrm>
        </p:spPr>
        <p:txBody>
          <a:bodyPr>
            <a:normAutofit/>
          </a:bodyPr>
          <a:lstStyle/>
          <a:p>
            <a:pPr>
              <a:buFont typeface="Wingdings" panose="05000000000000000000" pitchFamily="2" charset="2"/>
              <a:buChar char="n"/>
            </a:pPr>
            <a:r>
              <a:rPr lang="ja-JP" altLang="en-US" dirty="0"/>
              <a:t>教師は、経験豊富な</a:t>
            </a:r>
            <a:r>
              <a:rPr lang="en-US" altLang="ja-JP" dirty="0"/>
              <a:t>p4cHI</a:t>
            </a:r>
            <a:r>
              <a:rPr lang="ja-JP" altLang="en-US" dirty="0"/>
              <a:t>の実践者と共に専門的な開発に従事することによって、自分自身の哲学者の教授法を開発していること。</a:t>
            </a:r>
            <a:endParaRPr lang="en-US" altLang="ja-JP" dirty="0"/>
          </a:p>
          <a:p>
            <a:pPr>
              <a:buFont typeface="Wingdings" panose="05000000000000000000" pitchFamily="2" charset="2"/>
              <a:buChar char="n"/>
            </a:pPr>
            <a:r>
              <a:rPr lang="ja-JP" altLang="en-US" dirty="0"/>
              <a:t>その専門的開発プログラム構成</a:t>
            </a:r>
            <a:endParaRPr lang="en-US" altLang="ja-JP" dirty="0"/>
          </a:p>
          <a:p>
            <a:pPr>
              <a:buFont typeface="Wingdings" panose="05000000000000000000" pitchFamily="2" charset="2"/>
              <a:buChar char="n"/>
            </a:pPr>
            <a:r>
              <a:rPr lang="en-US" altLang="ja-JP" dirty="0"/>
              <a:t>(1)</a:t>
            </a:r>
            <a:r>
              <a:rPr lang="ja-JP" altLang="en-US" dirty="0"/>
              <a:t>最初の教育的体験</a:t>
            </a:r>
            <a:r>
              <a:rPr lang="en-US" altLang="ja-JP" dirty="0"/>
              <a:t>(</a:t>
            </a:r>
            <a:r>
              <a:rPr lang="ja-JP" altLang="en-US" dirty="0"/>
              <a:t>例</a:t>
            </a:r>
            <a:r>
              <a:rPr lang="en-US" altLang="ja-JP" dirty="0"/>
              <a:t>: </a:t>
            </a:r>
            <a:r>
              <a:rPr lang="ja-JP" altLang="en-US" dirty="0"/>
              <a:t>大学での子どもと共にする哲学課程の紹介ないし専門的な開発のワークショップ</a:t>
            </a:r>
            <a:r>
              <a:rPr lang="en-US" altLang="ja-JP" dirty="0"/>
              <a:t>)</a:t>
            </a:r>
          </a:p>
          <a:p>
            <a:pPr>
              <a:buFont typeface="Wingdings" panose="05000000000000000000" pitchFamily="2" charset="2"/>
              <a:buChar char="n"/>
            </a:pPr>
            <a:r>
              <a:rPr lang="en-US" altLang="ja-JP" dirty="0"/>
              <a:t> (2) </a:t>
            </a:r>
            <a:r>
              <a:rPr lang="ja-JP" altLang="en-US" dirty="0"/>
              <a:t>レジデンスの哲学者</a:t>
            </a:r>
            <a:r>
              <a:rPr lang="en-US" altLang="ja-JP" dirty="0"/>
              <a:t>(</a:t>
            </a:r>
            <a:r>
              <a:rPr lang="ja-JP" altLang="en-US" dirty="0"/>
              <a:t>例</a:t>
            </a:r>
            <a:r>
              <a:rPr lang="en-US" altLang="ja-JP" dirty="0"/>
              <a:t>: </a:t>
            </a:r>
            <a:r>
              <a:rPr lang="ja-JP" altLang="en-US" dirty="0"/>
              <a:t>教師が主導する</a:t>
            </a:r>
            <a:r>
              <a:rPr lang="en-US" altLang="ja-JP" dirty="0"/>
              <a:t>p4cHI</a:t>
            </a:r>
            <a:r>
              <a:rPr lang="ja-JP" altLang="en-US" dirty="0"/>
              <a:t>セッションに参加する経験豊富な</a:t>
            </a:r>
            <a:r>
              <a:rPr lang="en-US" altLang="ja-JP" dirty="0"/>
              <a:t>p4cHI</a:t>
            </a:r>
            <a:r>
              <a:rPr lang="ja-JP" altLang="en-US" dirty="0"/>
              <a:t>実践者</a:t>
            </a:r>
            <a:r>
              <a:rPr lang="en-US" altLang="ja-JP" dirty="0"/>
              <a:t>/</a:t>
            </a:r>
            <a:r>
              <a:rPr lang="ja-JP" altLang="en-US" dirty="0"/>
              <a:t>コーチ</a:t>
            </a:r>
            <a:r>
              <a:rPr lang="en-US" altLang="ja-JP" dirty="0"/>
              <a:t>)</a:t>
            </a:r>
            <a:r>
              <a:rPr lang="ja-JP" altLang="en-US" dirty="0"/>
              <a:t>の継続的支援</a:t>
            </a:r>
            <a:r>
              <a:rPr lang="en-US" altLang="ja-JP" dirty="0"/>
              <a:t> </a:t>
            </a:r>
          </a:p>
          <a:p>
            <a:pPr>
              <a:buFont typeface="Wingdings" panose="05000000000000000000" pitchFamily="2" charset="2"/>
              <a:buChar char="n"/>
            </a:pPr>
            <a:r>
              <a:rPr lang="en-US" altLang="ja-JP" dirty="0"/>
              <a:t>(3) </a:t>
            </a:r>
            <a:r>
              <a:rPr lang="ja-JP" altLang="en-US" dirty="0"/>
              <a:t>専門的な</a:t>
            </a:r>
            <a:r>
              <a:rPr lang="en-US" altLang="ja-JP" dirty="0"/>
              <a:t>p4cHI</a:t>
            </a:r>
            <a:r>
              <a:rPr lang="ja-JP" altLang="en-US" dirty="0"/>
              <a:t>探求の共同体への定期的な参加</a:t>
            </a:r>
            <a:endParaRPr lang="en-US" altLang="ja-JP" dirty="0"/>
          </a:p>
          <a:p>
            <a:pPr>
              <a:buFont typeface="Wingdings" panose="05000000000000000000" pitchFamily="2" charset="2"/>
              <a:buChar char="n"/>
            </a:pPr>
            <a:r>
              <a:rPr lang="ja-JP" altLang="en-US" dirty="0"/>
              <a:t>この共同体ベースの参加型のプログラムは、幼稚園から高校までの教師が、哲学という活動から得られる厳密な思考と推論を、教室や学校文化全体に取り入れる最善の方法について、共に考えることを支援する。</a:t>
            </a: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9599758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17</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a:bodyPr>
          <a:lstStyle/>
          <a:p>
            <a:r>
              <a:rPr lang="en-US" altLang="ja-JP" sz="6000" dirty="0">
                <a:solidFill>
                  <a:srgbClr val="FFFFFF"/>
                </a:solidFill>
              </a:rPr>
              <a:t>WES</a:t>
            </a:r>
            <a:r>
              <a:rPr lang="ja-JP" altLang="en-US" sz="6000" dirty="0">
                <a:solidFill>
                  <a:srgbClr val="FFFFFF"/>
                </a:solidFill>
              </a:rPr>
              <a:t>の実際の取組み</a:t>
            </a:r>
            <a:endParaRPr kumimoji="1" lang="ja-JP" altLang="en-US" sz="60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475912" cy="4056487"/>
          </a:xfrm>
        </p:spPr>
        <p:txBody>
          <a:bodyPr>
            <a:normAutofit/>
          </a:bodyPr>
          <a:lstStyle/>
          <a:p>
            <a:pPr>
              <a:buFont typeface="Wingdings" panose="05000000000000000000" pitchFamily="2" charset="2"/>
              <a:buChar char="n"/>
            </a:pPr>
            <a:r>
              <a:rPr lang="ja-JP" altLang="en-US" dirty="0"/>
              <a:t>全ての教師が</a:t>
            </a:r>
            <a:r>
              <a:rPr lang="en-US" altLang="ja-JP" dirty="0"/>
              <a:t>p4cHI</a:t>
            </a:r>
            <a:r>
              <a:rPr lang="ja-JP" altLang="en-US" dirty="0"/>
              <a:t>を授業に取り入れている。</a:t>
            </a:r>
            <a:endParaRPr lang="en-US" altLang="ja-JP" dirty="0"/>
          </a:p>
          <a:p>
            <a:pPr>
              <a:buFont typeface="Wingdings" panose="05000000000000000000" pitchFamily="2" charset="2"/>
              <a:buChar char="n"/>
            </a:pPr>
            <a:r>
              <a:rPr lang="en-US" altLang="ja-JP" dirty="0"/>
              <a:t>p4cHI</a:t>
            </a:r>
            <a:r>
              <a:rPr lang="ja-JP" altLang="en-US" dirty="0"/>
              <a:t>セッションは各クラスで週に一回実施</a:t>
            </a:r>
            <a:endParaRPr lang="en-US" altLang="ja-JP" dirty="0"/>
          </a:p>
          <a:p>
            <a:pPr>
              <a:buFont typeface="Wingdings" panose="05000000000000000000" pitchFamily="2" charset="2"/>
              <a:buChar char="n"/>
            </a:pPr>
            <a:r>
              <a:rPr lang="ja-JP" altLang="en-US" dirty="0"/>
              <a:t>さまざまな教科で利用されている</a:t>
            </a:r>
            <a:endParaRPr lang="en-US" altLang="ja-JP" dirty="0"/>
          </a:p>
          <a:p>
            <a:pPr>
              <a:buFont typeface="Wingdings" panose="05000000000000000000" pitchFamily="2" charset="2"/>
              <a:buChar char="n"/>
            </a:pPr>
            <a:r>
              <a:rPr lang="ja-JP" altLang="en-US" dirty="0"/>
              <a:t>知的安全性の創造</a:t>
            </a:r>
            <a:r>
              <a:rPr lang="en-US" altLang="ja-JP" dirty="0"/>
              <a:t>/</a:t>
            </a:r>
            <a:r>
              <a:rPr lang="ja-JP" altLang="en-US" dirty="0"/>
              <a:t>コミュニティボール</a:t>
            </a:r>
            <a:r>
              <a:rPr lang="en-US" altLang="ja-JP" dirty="0"/>
              <a:t>/Good Thinker‘s Tool Kit /</a:t>
            </a:r>
            <a:r>
              <a:rPr lang="ja-JP" altLang="en-US" dirty="0"/>
              <a:t>プレーンバニラ</a:t>
            </a:r>
            <a:r>
              <a:rPr lang="en-US" altLang="ja-JP" dirty="0"/>
              <a:t>/</a:t>
            </a:r>
            <a:r>
              <a:rPr lang="ja-JP" altLang="en-US" dirty="0"/>
              <a:t>マジックワード</a:t>
            </a:r>
            <a:r>
              <a:rPr lang="en-US" altLang="ja-JP" dirty="0"/>
              <a:t>/</a:t>
            </a:r>
            <a:r>
              <a:rPr lang="ja-JP" altLang="en-US" dirty="0"/>
              <a:t>振り返りシートを使っている。</a:t>
            </a:r>
            <a:endParaRPr lang="en-US" altLang="ja-JP" dirty="0"/>
          </a:p>
          <a:p>
            <a:pPr>
              <a:buFont typeface="Wingdings" panose="05000000000000000000" pitchFamily="2" charset="2"/>
              <a:buChar char="n"/>
            </a:pPr>
            <a:r>
              <a:rPr lang="ja-JP" altLang="en-US" dirty="0"/>
              <a:t>学年と分野を超えた戦略やツールを含む</a:t>
            </a:r>
            <a:r>
              <a:rPr lang="en-US" altLang="ja-JP" dirty="0"/>
              <a:t>p4cHI</a:t>
            </a:r>
            <a:r>
              <a:rPr lang="ja-JP" altLang="en-US" dirty="0"/>
              <a:t>のアプローチを一貫して使用している。</a:t>
            </a:r>
            <a:endParaRPr lang="en-US" altLang="ja-JP" dirty="0"/>
          </a:p>
          <a:p>
            <a:pPr>
              <a:buFont typeface="Wingdings" panose="05000000000000000000" pitchFamily="2" charset="2"/>
              <a:buChar char="n"/>
            </a:pPr>
            <a:r>
              <a:rPr lang="ja-JP" altLang="en-US" dirty="0"/>
              <a:t>　　↓</a:t>
            </a:r>
            <a:endParaRPr lang="en-US" altLang="ja-JP" dirty="0"/>
          </a:p>
          <a:p>
            <a:pPr>
              <a:buFont typeface="Wingdings" panose="05000000000000000000" pitchFamily="2" charset="2"/>
              <a:buChar char="n"/>
            </a:pPr>
            <a:r>
              <a:rPr lang="en-US" altLang="ja-JP" dirty="0"/>
              <a:t>WES</a:t>
            </a:r>
            <a:r>
              <a:rPr lang="ja-JP" altLang="en-US" dirty="0"/>
              <a:t>のすべての児童が、教室での探求の共同体の中で、責任を持って考え、話す機会を定期的に持つことができるようになる。</a:t>
            </a: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6427733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18</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a:bodyPr>
          <a:lstStyle/>
          <a:p>
            <a:r>
              <a:rPr lang="ja-JP" altLang="en-US" sz="6000" dirty="0">
                <a:solidFill>
                  <a:srgbClr val="FFFFFF"/>
                </a:solidFill>
              </a:rPr>
              <a:t>学習評価</a:t>
            </a:r>
            <a:endParaRPr kumimoji="1" lang="ja-JP" altLang="en-US" sz="60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rmAutofit/>
          </a:bodyPr>
          <a:lstStyle/>
          <a:p>
            <a:pPr>
              <a:buFont typeface="Wingdings" panose="05000000000000000000" pitchFamily="2" charset="2"/>
              <a:buChar char="n"/>
            </a:pPr>
            <a:r>
              <a:rPr lang="ja-JP" altLang="en-US" dirty="0"/>
              <a:t>各セッションの終わりに、自分と共同体の評価に取り組む。</a:t>
            </a:r>
            <a:endParaRPr lang="en-US" altLang="ja-JP" dirty="0"/>
          </a:p>
          <a:p>
            <a:pPr>
              <a:buFont typeface="Wingdings" panose="05000000000000000000" pitchFamily="2" charset="2"/>
              <a:buChar char="n"/>
            </a:pPr>
            <a:r>
              <a:rPr lang="ja-JP" altLang="en-US" dirty="0"/>
              <a:t>児童への</a:t>
            </a:r>
            <a:r>
              <a:rPr lang="en-US" altLang="ja-JP" dirty="0"/>
              <a:t>3</a:t>
            </a:r>
            <a:r>
              <a:rPr lang="ja-JP" altLang="en-US" dirty="0"/>
              <a:t>つの質問</a:t>
            </a:r>
            <a:endParaRPr lang="en-US" altLang="ja-JP" dirty="0"/>
          </a:p>
          <a:p>
            <a:pPr>
              <a:buFont typeface="Wingdings" panose="05000000000000000000" pitchFamily="2" charset="2"/>
              <a:buChar char="n"/>
            </a:pPr>
            <a:r>
              <a:rPr lang="ja-JP" altLang="en-US" dirty="0"/>
              <a:t>今日の</a:t>
            </a:r>
            <a:r>
              <a:rPr lang="en-US" altLang="ja-JP" dirty="0"/>
              <a:t>P4C</a:t>
            </a:r>
            <a:r>
              <a:rPr lang="ja-JP" altLang="en-US" dirty="0"/>
              <a:t>セッションで共感を持って聞くことができたか？</a:t>
            </a:r>
            <a:endParaRPr lang="en-US" altLang="ja-JP" dirty="0"/>
          </a:p>
          <a:p>
            <a:pPr>
              <a:buFont typeface="Wingdings" panose="05000000000000000000" pitchFamily="2" charset="2"/>
              <a:buChar char="n"/>
            </a:pPr>
            <a:r>
              <a:rPr lang="ja-JP" altLang="en-US" dirty="0"/>
              <a:t>深く考えることができたか？</a:t>
            </a:r>
            <a:endParaRPr lang="en-US" altLang="ja-JP" dirty="0"/>
          </a:p>
          <a:p>
            <a:pPr>
              <a:buFont typeface="Wingdings" panose="05000000000000000000" pitchFamily="2" charset="2"/>
              <a:buChar char="n"/>
            </a:pPr>
            <a:r>
              <a:rPr lang="ja-JP" altLang="en-US" dirty="0"/>
              <a:t>今日、サークルの中で安心して話すことができたか？</a:t>
            </a:r>
            <a:endParaRPr lang="en-US" altLang="ja-JP" dirty="0"/>
          </a:p>
          <a:p>
            <a:pPr>
              <a:buFont typeface="Wingdings" panose="05000000000000000000" pitchFamily="2" charset="2"/>
              <a:buChar char="n"/>
            </a:pPr>
            <a:r>
              <a:rPr lang="ja-JP" altLang="en-US" dirty="0"/>
              <a:t>答えが肯定的であれば「親指を立てる」、中立的であれば「親指を立てない」、否定的であれば「親指を下げる」</a:t>
            </a:r>
            <a:endParaRPr lang="en-US" altLang="ja-JP" dirty="0"/>
          </a:p>
          <a:p>
            <a:pPr>
              <a:buFont typeface="Wingdings" panose="05000000000000000000" pitchFamily="2" charset="2"/>
              <a:buChar char="n"/>
            </a:pPr>
            <a:r>
              <a:rPr lang="ja-JP" altLang="en-US" dirty="0"/>
              <a:t>親指を立てたり下げたりした児童には、教師は、次の</a:t>
            </a:r>
            <a:r>
              <a:rPr lang="en-US" altLang="ja-JP" dirty="0"/>
              <a:t>p4cHI</a:t>
            </a:r>
            <a:r>
              <a:rPr lang="ja-JP" altLang="en-US" dirty="0"/>
              <a:t>セッションで、なぜそう感じたのか、どうすればクラスが改善されるのかを説明するように求める。</a:t>
            </a:r>
            <a:r>
              <a:rPr lang="en-US" altLang="ja-JP" dirty="0"/>
              <a:t>(</a:t>
            </a:r>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5674380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19</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fontScale="90000"/>
          </a:bodyPr>
          <a:lstStyle/>
          <a:p>
            <a:r>
              <a:rPr kumimoji="1" lang="ja-JP" altLang="en-US" sz="6000" dirty="0">
                <a:solidFill>
                  <a:srgbClr val="FFFFFF"/>
                </a:solidFill>
              </a:rPr>
              <a:t>学校全体で</a:t>
            </a:r>
            <a:r>
              <a:rPr kumimoji="1" lang="en-US" altLang="ja-JP" sz="6000" dirty="0">
                <a:solidFill>
                  <a:srgbClr val="FFFFFF"/>
                </a:solidFill>
              </a:rPr>
              <a:t>p4cHI</a:t>
            </a:r>
            <a:r>
              <a:rPr kumimoji="1" lang="ja-JP" altLang="en-US" sz="6000" dirty="0">
                <a:solidFill>
                  <a:srgbClr val="FFFFFF"/>
                </a:solidFill>
              </a:rPr>
              <a:t>を実施して</a:t>
            </a:r>
            <a:r>
              <a:rPr kumimoji="1" lang="en-US" altLang="ja-JP" sz="6000" dirty="0">
                <a:solidFill>
                  <a:srgbClr val="FFFFFF"/>
                </a:solidFill>
              </a:rPr>
              <a:t>――</a:t>
            </a:r>
            <a:r>
              <a:rPr kumimoji="1" lang="ja-JP" altLang="en-US" sz="6000" dirty="0">
                <a:solidFill>
                  <a:srgbClr val="FFFFFF"/>
                </a:solidFill>
              </a:rPr>
              <a:t>教師のコメント</a:t>
            </a: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rmAutofit/>
          </a:bodyPr>
          <a:lstStyle/>
          <a:p>
            <a:pPr>
              <a:buFont typeface="Wingdings" panose="05000000000000000000" pitchFamily="2" charset="2"/>
              <a:buChar char="n"/>
            </a:pPr>
            <a:endParaRPr lang="en-US" altLang="ja-JP" dirty="0"/>
          </a:p>
          <a:p>
            <a:pPr>
              <a:buFont typeface="Wingdings" panose="05000000000000000000" pitchFamily="2" charset="2"/>
              <a:buChar char="n"/>
            </a:pPr>
            <a:r>
              <a:rPr lang="ja-JP" altLang="en-US" sz="3600" dirty="0"/>
              <a:t>目下のところ、</a:t>
            </a:r>
            <a:r>
              <a:rPr lang="en-US" altLang="ja-JP" sz="3600" dirty="0"/>
              <a:t>p4cHI</a:t>
            </a:r>
            <a:r>
              <a:rPr lang="ja-JP" altLang="en-US" sz="3600" dirty="0"/>
              <a:t>は間違いなく最も価値のあるプロジェクトです・・・世界中から（</a:t>
            </a:r>
            <a:r>
              <a:rPr lang="en-US" altLang="ja-JP" sz="3600" dirty="0"/>
              <a:t>WES</a:t>
            </a:r>
            <a:r>
              <a:rPr lang="ja-JP" altLang="en-US" sz="3600" dirty="0"/>
              <a:t>で</a:t>
            </a:r>
            <a:r>
              <a:rPr lang="en-US" altLang="ja-JP" sz="3600" dirty="0"/>
              <a:t>p4cHI</a:t>
            </a:r>
            <a:r>
              <a:rPr lang="ja-JP" altLang="en-US" sz="3600" dirty="0"/>
              <a:t>を学ぶために）訪問客があり、私の教室が空港や駅のように感じる時があります・・・お互いに学べるように、ドアと心を開いて誰でも歓迎しています</a:t>
            </a:r>
            <a:endParaRPr lang="en-US" altLang="ja-JP" sz="3600"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797013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a:bodyPr>
          <a:lstStyle/>
          <a:p>
            <a:r>
              <a:rPr kumimoji="1" lang="ja-JP" altLang="en-US" sz="3200" dirty="0">
                <a:solidFill>
                  <a:srgbClr val="FFFFFF"/>
                </a:solidFill>
              </a:rPr>
              <a:t>ポジティブな学校文化を創出している学校とは</a:t>
            </a: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562708" y="2603391"/>
            <a:ext cx="10304583" cy="3553567"/>
          </a:xfrm>
        </p:spPr>
        <p:txBody>
          <a:bodyPr>
            <a:normAutofit fontScale="85000" lnSpcReduction="20000"/>
          </a:bodyPr>
          <a:lstStyle/>
          <a:p>
            <a:pPr>
              <a:buFont typeface="Wingdings" panose="05000000000000000000" pitchFamily="2" charset="2"/>
              <a:buChar char="n"/>
            </a:pPr>
            <a:r>
              <a:rPr kumimoji="1" lang="ja-JP" altLang="en-US" sz="3100" dirty="0"/>
              <a:t>学校が児童・生徒、教職員、保護者、地域に対して肯定的な影響を及ぼしている。</a:t>
            </a:r>
            <a:endParaRPr kumimoji="1" lang="en-US" altLang="ja-JP" sz="3100" dirty="0"/>
          </a:p>
          <a:p>
            <a:pPr>
              <a:buFont typeface="Wingdings" panose="05000000000000000000" pitchFamily="2" charset="2"/>
              <a:buChar char="n"/>
            </a:pPr>
            <a:r>
              <a:rPr kumimoji="1" lang="ja-JP" altLang="en-US" sz="2800" dirty="0"/>
              <a:t>●児童・生徒の学習能力を向上させる。</a:t>
            </a:r>
            <a:endParaRPr kumimoji="1" lang="en-US" altLang="ja-JP" sz="2800" dirty="0"/>
          </a:p>
          <a:p>
            <a:pPr>
              <a:buFont typeface="Wingdings" panose="05000000000000000000" pitchFamily="2" charset="2"/>
              <a:buChar char="n"/>
            </a:pPr>
            <a:r>
              <a:rPr lang="ja-JP" altLang="en-US" sz="2800" dirty="0"/>
              <a:t>●協働、不平等の克服、真正な探求を特徴とする。</a:t>
            </a:r>
            <a:endParaRPr lang="en-US" altLang="ja-JP" sz="2800"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r>
              <a:rPr lang="ja-JP" altLang="en-US" sz="3200" dirty="0"/>
              <a:t>どうすれば、このような学校文化が創出されるのか？</a:t>
            </a:r>
            <a:endParaRPr lang="en-US" altLang="ja-JP" sz="3200" dirty="0"/>
          </a:p>
          <a:p>
            <a:pPr>
              <a:buFont typeface="Wingdings" panose="05000000000000000000" pitchFamily="2" charset="2"/>
              <a:buChar char="n"/>
            </a:pPr>
            <a:r>
              <a:rPr lang="ja-JP" altLang="en-US" sz="3200" dirty="0"/>
              <a:t>更に、学校文化はどのように発展するのか？</a:t>
            </a:r>
          </a:p>
          <a:p>
            <a:pPr>
              <a:buFont typeface="Wingdings" panose="05000000000000000000" pitchFamily="2" charset="2"/>
              <a:buChar char="n"/>
            </a:pPr>
            <a:endParaRPr lang="en-US" altLang="ja-JP" sz="3200"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
        <p:nvSpPr>
          <p:cNvPr id="6" name="矢印: 下 5">
            <a:extLst>
              <a:ext uri="{FF2B5EF4-FFF2-40B4-BE49-F238E27FC236}">
                <a16:creationId xmlns:a16="http://schemas.microsoft.com/office/drawing/2014/main" id="{C02E160F-90F7-0958-4401-A230ECE7B347}"/>
              </a:ext>
            </a:extLst>
          </p:cNvPr>
          <p:cNvSpPr/>
          <p:nvPr/>
        </p:nvSpPr>
        <p:spPr>
          <a:xfrm>
            <a:off x="5334757" y="4224528"/>
            <a:ext cx="484632" cy="768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89680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20</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fontScale="90000"/>
          </a:bodyPr>
          <a:lstStyle/>
          <a:p>
            <a:r>
              <a:rPr kumimoji="1" lang="ja-JP" altLang="en-US" sz="6000" dirty="0">
                <a:solidFill>
                  <a:srgbClr val="FFFFFF"/>
                </a:solidFill>
              </a:rPr>
              <a:t>学校全体で</a:t>
            </a:r>
            <a:r>
              <a:rPr kumimoji="1" lang="en-US" altLang="ja-JP" sz="6000" dirty="0">
                <a:solidFill>
                  <a:srgbClr val="FFFFFF"/>
                </a:solidFill>
              </a:rPr>
              <a:t>p4cHI</a:t>
            </a:r>
            <a:r>
              <a:rPr kumimoji="1" lang="ja-JP" altLang="en-US" sz="6000" dirty="0">
                <a:solidFill>
                  <a:srgbClr val="FFFFFF"/>
                </a:solidFill>
              </a:rPr>
              <a:t>を実施して</a:t>
            </a:r>
            <a:r>
              <a:rPr kumimoji="1" lang="en-US" altLang="ja-JP" sz="6000" dirty="0">
                <a:solidFill>
                  <a:srgbClr val="FFFFFF"/>
                </a:solidFill>
              </a:rPr>
              <a:t>――</a:t>
            </a:r>
            <a:r>
              <a:rPr lang="ja-JP" altLang="en-US" sz="6000" dirty="0">
                <a:solidFill>
                  <a:srgbClr val="FFFFFF"/>
                </a:solidFill>
              </a:rPr>
              <a:t>全体的な発見（</a:t>
            </a:r>
            <a:r>
              <a:rPr lang="en-US" altLang="ja-JP" sz="6000" dirty="0">
                <a:solidFill>
                  <a:srgbClr val="FFFFFF"/>
                </a:solidFill>
              </a:rPr>
              <a:t>1</a:t>
            </a:r>
            <a:r>
              <a:rPr lang="ja-JP" altLang="en-US" sz="6000" dirty="0">
                <a:solidFill>
                  <a:srgbClr val="FFFFFF"/>
                </a:solidFill>
              </a:rPr>
              <a:t>）</a:t>
            </a:r>
            <a:endParaRPr kumimoji="1" lang="ja-JP" altLang="en-US" sz="60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rmAutofit/>
          </a:bodyPr>
          <a:lstStyle/>
          <a:p>
            <a:pPr>
              <a:buFont typeface="Wingdings" panose="05000000000000000000" pitchFamily="2" charset="2"/>
              <a:buChar char="n"/>
            </a:pPr>
            <a:r>
              <a:rPr lang="ja-JP" altLang="en-US" sz="2800" b="1" dirty="0"/>
              <a:t>知的安全性</a:t>
            </a:r>
            <a:endParaRPr lang="en-US" altLang="ja-JP" sz="2800" b="1" dirty="0"/>
          </a:p>
          <a:p>
            <a:pPr>
              <a:buFont typeface="Wingdings" panose="05000000000000000000" pitchFamily="2" charset="2"/>
              <a:buChar char="n"/>
            </a:pPr>
            <a:r>
              <a:rPr lang="ja-JP" altLang="en-US" dirty="0"/>
              <a:t>ボールを持っている人が話すことができるので、ボールは、話している人に瞬時に発言権を与え、他の人と話すことを競うことはありません。他の人は座って、落ち着いて静かに聞いています。そのため、児童たちは非常にオープンで自由な環境の中で、自分の考えを表現し、情報を交換することができるのです。・・・児童が自分の感じていることを正確に共有することを妨げるものは何もありません。これこそ学習プロセスの重要な側面なのです</a:t>
            </a:r>
            <a:endParaRPr lang="en-US" altLang="ja-JP" dirty="0"/>
          </a:p>
          <a:p>
            <a:pPr>
              <a:buFont typeface="Wingdings" panose="05000000000000000000" pitchFamily="2" charset="2"/>
              <a:buChar char="n"/>
            </a:pPr>
            <a:r>
              <a:rPr lang="ja-JP" altLang="en-US" dirty="0"/>
              <a:t>一日を過ごすのに苦労している子もいますが・・・</a:t>
            </a:r>
            <a:r>
              <a:rPr lang="en-US" altLang="ja-JP" dirty="0"/>
              <a:t>p4cHI</a:t>
            </a:r>
            <a:r>
              <a:rPr lang="ja-JP" altLang="en-US" dirty="0"/>
              <a:t>では本当に輝いているんです。特殊教育を受けている子どもたちもいますが、</a:t>
            </a:r>
            <a:r>
              <a:rPr lang="en-US" altLang="ja-JP" dirty="0"/>
              <a:t>p4cHI</a:t>
            </a:r>
            <a:r>
              <a:rPr lang="ja-JP" altLang="en-US" dirty="0"/>
              <a:t>では、彼らは夢中になって深く考えています。思考やアイデアを共有する場所なのです。ええ、彼らのそういう面を見ることは本当にないでしょう。</a:t>
            </a: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7497888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21</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fontScale="90000"/>
          </a:bodyPr>
          <a:lstStyle/>
          <a:p>
            <a:r>
              <a:rPr kumimoji="1" lang="ja-JP" altLang="en-US" sz="6000" dirty="0">
                <a:solidFill>
                  <a:srgbClr val="FFFFFF"/>
                </a:solidFill>
              </a:rPr>
              <a:t>学校全体で</a:t>
            </a:r>
            <a:r>
              <a:rPr kumimoji="1" lang="en-US" altLang="ja-JP" sz="6000" dirty="0">
                <a:solidFill>
                  <a:srgbClr val="FFFFFF"/>
                </a:solidFill>
              </a:rPr>
              <a:t>p4cHI</a:t>
            </a:r>
            <a:r>
              <a:rPr kumimoji="1" lang="ja-JP" altLang="en-US" sz="6000" dirty="0">
                <a:solidFill>
                  <a:srgbClr val="FFFFFF"/>
                </a:solidFill>
              </a:rPr>
              <a:t>を実施して</a:t>
            </a:r>
            <a:r>
              <a:rPr kumimoji="1" lang="en-US" altLang="ja-JP" sz="6000" dirty="0">
                <a:solidFill>
                  <a:srgbClr val="FFFFFF"/>
                </a:solidFill>
              </a:rPr>
              <a:t>――</a:t>
            </a:r>
            <a:r>
              <a:rPr lang="ja-JP" altLang="en-US" sz="6000" dirty="0">
                <a:solidFill>
                  <a:srgbClr val="FFFFFF"/>
                </a:solidFill>
              </a:rPr>
              <a:t>全体的な発見（</a:t>
            </a:r>
            <a:r>
              <a:rPr lang="en-US" altLang="ja-JP" sz="6000" dirty="0">
                <a:solidFill>
                  <a:srgbClr val="FFFFFF"/>
                </a:solidFill>
              </a:rPr>
              <a:t>2</a:t>
            </a:r>
            <a:r>
              <a:rPr lang="ja-JP" altLang="en-US" sz="6000" dirty="0">
                <a:solidFill>
                  <a:srgbClr val="FFFFFF"/>
                </a:solidFill>
              </a:rPr>
              <a:t>）</a:t>
            </a:r>
            <a:endParaRPr kumimoji="1" lang="ja-JP" altLang="en-US" sz="60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rmAutofit/>
          </a:bodyPr>
          <a:lstStyle/>
          <a:p>
            <a:pPr>
              <a:buFont typeface="Wingdings" panose="05000000000000000000" pitchFamily="2" charset="2"/>
              <a:buChar char="n"/>
            </a:pPr>
            <a:r>
              <a:rPr lang="ja-JP" altLang="en-US" sz="2800" b="1" dirty="0"/>
              <a:t>学習者中心の探求</a:t>
            </a:r>
            <a:endParaRPr lang="en-US" altLang="ja-JP" sz="2800" b="1" dirty="0"/>
          </a:p>
          <a:p>
            <a:pPr>
              <a:buFont typeface="Wingdings" panose="05000000000000000000" pitchFamily="2" charset="2"/>
              <a:buChar char="n"/>
            </a:pPr>
            <a:r>
              <a:rPr lang="ja-JP" altLang="en-US" dirty="0"/>
              <a:t>児童も教師も「物事に疑問を抱いてもいいし、何を考えるかではなく、どう考えるかが重要だと信じている」</a:t>
            </a:r>
            <a:endParaRPr lang="en-US" altLang="ja-JP" dirty="0"/>
          </a:p>
          <a:p>
            <a:pPr>
              <a:buFont typeface="Wingdings" panose="05000000000000000000" pitchFamily="2" charset="2"/>
              <a:buChar char="n"/>
            </a:pPr>
            <a:r>
              <a:rPr lang="ja-JP" altLang="en-US" dirty="0"/>
              <a:t>私としては、</a:t>
            </a:r>
            <a:r>
              <a:rPr lang="en-US" altLang="ja-JP" dirty="0"/>
              <a:t>p4cHI</a:t>
            </a:r>
            <a:r>
              <a:rPr lang="ja-JP" altLang="en-US" dirty="0"/>
              <a:t>が（私たちの成功の）大きな部分を占めていると思っています。なぜなら、私にとってそれは、これまで学校で見てきたものとはまるで違うものだったからです。</a:t>
            </a:r>
            <a:r>
              <a:rPr lang="en-US" altLang="ja-JP" dirty="0"/>
              <a:t>WES</a:t>
            </a:r>
            <a:r>
              <a:rPr lang="ja-JP" altLang="en-US" dirty="0"/>
              <a:t>に来る前も教師をしていましたが、</a:t>
            </a:r>
            <a:r>
              <a:rPr lang="en-US" altLang="ja-JP" dirty="0"/>
              <a:t>WES</a:t>
            </a:r>
            <a:r>
              <a:rPr lang="ja-JP" altLang="en-US" dirty="0"/>
              <a:t>に来てすぐに</a:t>
            </a:r>
            <a:r>
              <a:rPr lang="en-US" altLang="ja-JP" dirty="0"/>
              <a:t>p4cHI</a:t>
            </a:r>
            <a:r>
              <a:rPr lang="ja-JP" altLang="en-US" dirty="0"/>
              <a:t>の取り組みを目の当たりにし、・・・子どもたちに自分にとって興味深いことについて話すことを許可すれば、多くの子どもたちが物事について知的な考えを持つようになると実感するようになりました。それは、先ほどお話したように、子どもたちが先生と対等な関係であると感じていることにも関係していると思います。</a:t>
            </a: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9554807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22</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fontScale="90000"/>
          </a:bodyPr>
          <a:lstStyle/>
          <a:p>
            <a:r>
              <a:rPr kumimoji="1" lang="ja-JP" altLang="en-US" sz="6000" dirty="0">
                <a:solidFill>
                  <a:srgbClr val="FFFFFF"/>
                </a:solidFill>
              </a:rPr>
              <a:t>学校全体で</a:t>
            </a:r>
            <a:r>
              <a:rPr kumimoji="1" lang="en-US" altLang="ja-JP" sz="6000" dirty="0">
                <a:solidFill>
                  <a:srgbClr val="FFFFFF"/>
                </a:solidFill>
              </a:rPr>
              <a:t>p4cHI</a:t>
            </a:r>
            <a:r>
              <a:rPr kumimoji="1" lang="ja-JP" altLang="en-US" sz="6000" dirty="0">
                <a:solidFill>
                  <a:srgbClr val="FFFFFF"/>
                </a:solidFill>
              </a:rPr>
              <a:t>を実施して</a:t>
            </a:r>
            <a:r>
              <a:rPr kumimoji="1" lang="en-US" altLang="ja-JP" sz="6000" dirty="0">
                <a:solidFill>
                  <a:srgbClr val="FFFFFF"/>
                </a:solidFill>
              </a:rPr>
              <a:t>――</a:t>
            </a:r>
            <a:r>
              <a:rPr lang="ja-JP" altLang="en-US" sz="6000" dirty="0">
                <a:solidFill>
                  <a:srgbClr val="FFFFFF"/>
                </a:solidFill>
              </a:rPr>
              <a:t>全体的な発見（</a:t>
            </a:r>
            <a:r>
              <a:rPr lang="en-US" altLang="ja-JP" sz="6000" dirty="0">
                <a:solidFill>
                  <a:srgbClr val="FFFFFF"/>
                </a:solidFill>
              </a:rPr>
              <a:t>3</a:t>
            </a:r>
            <a:r>
              <a:rPr lang="ja-JP" altLang="en-US" sz="6000" dirty="0">
                <a:solidFill>
                  <a:srgbClr val="FFFFFF"/>
                </a:solidFill>
              </a:rPr>
              <a:t>）</a:t>
            </a:r>
            <a:endParaRPr kumimoji="1" lang="ja-JP" altLang="en-US" sz="60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rmAutofit/>
          </a:bodyPr>
          <a:lstStyle/>
          <a:p>
            <a:pPr>
              <a:buFont typeface="Wingdings" panose="05000000000000000000" pitchFamily="2" charset="2"/>
              <a:buChar char="n"/>
            </a:pPr>
            <a:r>
              <a:rPr lang="ja-JP" altLang="en-US" sz="2800" b="1" dirty="0"/>
              <a:t>主体的参加、深い思考、学業成績の向上</a:t>
            </a:r>
            <a:endParaRPr lang="en-US" altLang="ja-JP" sz="2800" b="1" dirty="0"/>
          </a:p>
          <a:p>
            <a:pPr>
              <a:buFont typeface="Wingdings" panose="05000000000000000000" pitchFamily="2" charset="2"/>
              <a:buChar char="n"/>
            </a:pPr>
            <a:r>
              <a:rPr lang="ja-JP" altLang="en-US" dirty="0"/>
              <a:t>ライティング・スキルが改善し、証拠の提示が深まってきて、一層明瞭になっているということが見て取れます。また、理科など他の教科を教える私の能力にも影響を与えてきています。というのも、ある概念を伝えようとするとき、私は全員を円形に座らせ、ボールを回しました。そうすると、もうみんな落ち着くんです。そして、このテーマについて深く考える時が来たという一種の合図をすることができるんです。</a:t>
            </a:r>
            <a:endParaRPr lang="en-US" altLang="ja-JP" dirty="0"/>
          </a:p>
          <a:p>
            <a:pPr>
              <a:buFont typeface="Wingdings" panose="05000000000000000000" pitchFamily="2" charset="2"/>
              <a:buChar char="n"/>
            </a:pPr>
            <a:r>
              <a:rPr lang="en-US" altLang="ja-JP" dirty="0"/>
              <a:t>p4cHI</a:t>
            </a:r>
            <a:r>
              <a:rPr lang="ja-JP" altLang="en-US" dirty="0"/>
              <a:t>を学校全体で実施した後、児童はより良い思考者となり、また自分自身の当事者意識を持つようになります。そして、それは、自分には決断する力があり、何を話したいのか、その対話がどこにつながるのかを決める力があるということを、</a:t>
            </a:r>
            <a:r>
              <a:rPr lang="ja-JP" altLang="en-US"/>
              <a:t>子どもたちが教えて</a:t>
            </a:r>
            <a:r>
              <a:rPr lang="ja-JP" altLang="en-US" dirty="0"/>
              <a:t>いるのだと思います。</a:t>
            </a: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5108802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23</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fontScale="90000"/>
          </a:bodyPr>
          <a:lstStyle/>
          <a:p>
            <a:r>
              <a:rPr kumimoji="1" lang="ja-JP" altLang="en-US" sz="6000" dirty="0">
                <a:solidFill>
                  <a:srgbClr val="FFFFFF"/>
                </a:solidFill>
              </a:rPr>
              <a:t>学校全体で</a:t>
            </a:r>
            <a:r>
              <a:rPr kumimoji="1" lang="en-US" altLang="ja-JP" sz="6000" dirty="0">
                <a:solidFill>
                  <a:srgbClr val="FFFFFF"/>
                </a:solidFill>
              </a:rPr>
              <a:t>p4cHI</a:t>
            </a:r>
            <a:r>
              <a:rPr kumimoji="1" lang="ja-JP" altLang="en-US" sz="6000" dirty="0">
                <a:solidFill>
                  <a:srgbClr val="FFFFFF"/>
                </a:solidFill>
              </a:rPr>
              <a:t>を実施して</a:t>
            </a:r>
            <a:r>
              <a:rPr kumimoji="1" lang="en-US" altLang="ja-JP" sz="6000" dirty="0">
                <a:solidFill>
                  <a:srgbClr val="FFFFFF"/>
                </a:solidFill>
              </a:rPr>
              <a:t>――</a:t>
            </a:r>
            <a:r>
              <a:rPr lang="ja-JP" altLang="en-US" sz="6000" dirty="0">
                <a:solidFill>
                  <a:srgbClr val="FFFFFF"/>
                </a:solidFill>
              </a:rPr>
              <a:t>全体的な発見（</a:t>
            </a:r>
            <a:r>
              <a:rPr lang="en-US" altLang="ja-JP" sz="6000" dirty="0">
                <a:solidFill>
                  <a:srgbClr val="FFFFFF"/>
                </a:solidFill>
              </a:rPr>
              <a:t>4</a:t>
            </a:r>
            <a:r>
              <a:rPr lang="ja-JP" altLang="en-US" sz="6000" dirty="0">
                <a:solidFill>
                  <a:srgbClr val="FFFFFF"/>
                </a:solidFill>
              </a:rPr>
              <a:t>）</a:t>
            </a:r>
            <a:endParaRPr kumimoji="1" lang="ja-JP" altLang="en-US" sz="60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rmAutofit/>
          </a:bodyPr>
          <a:lstStyle/>
          <a:p>
            <a:pPr>
              <a:buFont typeface="Wingdings" panose="05000000000000000000" pitchFamily="2" charset="2"/>
              <a:buChar char="n"/>
            </a:pPr>
            <a:r>
              <a:rPr lang="ja-JP" altLang="en-US" sz="2800" b="1" dirty="0"/>
              <a:t>児童と教師が一体となり、学校のすべてのプログラムが統合されたという経験</a:t>
            </a:r>
            <a:endParaRPr lang="en-US" altLang="ja-JP" sz="2800" b="1" dirty="0"/>
          </a:p>
          <a:p>
            <a:pPr>
              <a:buFont typeface="Wingdings" panose="05000000000000000000" pitchFamily="2" charset="2"/>
              <a:buChar char="n"/>
            </a:pPr>
            <a:r>
              <a:rPr lang="ja-JP" altLang="en-US" dirty="0"/>
              <a:t>「心の習慣」とはキャラクター・スキルの集合体であって、成功者が日々の生活の中ではっきりと示しているものです。私たちは皆、「心の習慣」を実践し、生活しています。そして、私の考えでは、そのような「心の習慣」の実践を行動に移していく一つの方法が「</a:t>
            </a:r>
            <a:r>
              <a:rPr lang="en-US" altLang="ja-JP" dirty="0"/>
              <a:t>p4cHI</a:t>
            </a:r>
            <a:r>
              <a:rPr lang="ja-JP" altLang="en-US" dirty="0"/>
              <a:t>」なのです。</a:t>
            </a:r>
            <a:r>
              <a:rPr lang="en-US" altLang="ja-JP" dirty="0"/>
              <a:t>p4c</a:t>
            </a:r>
            <a:r>
              <a:rPr lang="ja-JP" altLang="en-US" dirty="0"/>
              <a:t>を通じてコミュニティとして対話をするとき、私たちはお互いを人間として見ています。そうすると、他人とうまくやるのがとても楽になるんです。人間として、考える人として、そのつながりができたとき、尊敬の念、そしてマインドフルな行動が自然とついてくるのです 。</a:t>
            </a: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5226104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24</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fontScale="90000"/>
          </a:bodyPr>
          <a:lstStyle/>
          <a:p>
            <a:r>
              <a:rPr kumimoji="1" lang="ja-JP" altLang="en-US" sz="6000" dirty="0">
                <a:solidFill>
                  <a:srgbClr val="FFFFFF"/>
                </a:solidFill>
              </a:rPr>
              <a:t>学校全体で</a:t>
            </a:r>
            <a:r>
              <a:rPr kumimoji="1" lang="en-US" altLang="ja-JP" sz="6000" dirty="0">
                <a:solidFill>
                  <a:srgbClr val="FFFFFF"/>
                </a:solidFill>
              </a:rPr>
              <a:t>p4cHI</a:t>
            </a:r>
            <a:r>
              <a:rPr kumimoji="1" lang="ja-JP" altLang="en-US" sz="6000" dirty="0">
                <a:solidFill>
                  <a:srgbClr val="FFFFFF"/>
                </a:solidFill>
              </a:rPr>
              <a:t>を実施して</a:t>
            </a:r>
            <a:r>
              <a:rPr kumimoji="1" lang="en-US" altLang="ja-JP" sz="6000" dirty="0">
                <a:solidFill>
                  <a:srgbClr val="FFFFFF"/>
                </a:solidFill>
              </a:rPr>
              <a:t>――</a:t>
            </a:r>
            <a:r>
              <a:rPr lang="ja-JP" altLang="en-US" sz="6000" dirty="0">
                <a:solidFill>
                  <a:srgbClr val="FFFFFF"/>
                </a:solidFill>
              </a:rPr>
              <a:t>全体的な発見（</a:t>
            </a:r>
            <a:r>
              <a:rPr lang="en-US" altLang="ja-JP" sz="6000" dirty="0">
                <a:solidFill>
                  <a:srgbClr val="FFFFFF"/>
                </a:solidFill>
              </a:rPr>
              <a:t>5</a:t>
            </a:r>
            <a:r>
              <a:rPr lang="ja-JP" altLang="en-US" sz="6000" dirty="0">
                <a:solidFill>
                  <a:srgbClr val="FFFFFF"/>
                </a:solidFill>
              </a:rPr>
              <a:t>）</a:t>
            </a:r>
            <a:endParaRPr kumimoji="1" lang="ja-JP" altLang="en-US" sz="60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rmAutofit lnSpcReduction="10000"/>
          </a:bodyPr>
          <a:lstStyle/>
          <a:p>
            <a:pPr>
              <a:buFont typeface="Wingdings" panose="05000000000000000000" pitchFamily="2" charset="2"/>
              <a:buChar char="n"/>
            </a:pPr>
            <a:r>
              <a:rPr lang="ja-JP" altLang="en-US" sz="2800" b="1" dirty="0"/>
              <a:t>誇るべき評判</a:t>
            </a:r>
            <a:endParaRPr lang="en-US" altLang="ja-JP" sz="2800" b="1" dirty="0"/>
          </a:p>
          <a:p>
            <a:pPr>
              <a:buFont typeface="Wingdings" panose="05000000000000000000" pitchFamily="2" charset="2"/>
              <a:buChar char="n"/>
            </a:pPr>
            <a:r>
              <a:rPr lang="ja-JP" altLang="en-US" dirty="0"/>
              <a:t>私はこの学校がとても好きです。一つは、</a:t>
            </a:r>
            <a:r>
              <a:rPr lang="en-US" altLang="ja-JP" dirty="0"/>
              <a:t>p4cHI</a:t>
            </a:r>
            <a:r>
              <a:rPr lang="ja-JP" altLang="en-US" dirty="0"/>
              <a:t>がそもそもの初日から私をこの学校に引き込んでくれたことです。初めてメンターの先生にお会いした日、先生からそれについて教えていただきました。私はそれを見て、これは最高だ！と思いました。こんなのは見たことがありませんでした。その時のテーマは、「男の子と女の子は本当にそんなに違うのか」というものだったのを覚えています。この子たちがこんな話をしたいと思うなんて、超面白いと思ったのを覚えています。そして、その会話はとても哲学的で知的なもので、しかも当時は小学</a:t>
            </a:r>
            <a:r>
              <a:rPr lang="en-US" altLang="ja-JP" dirty="0"/>
              <a:t>4</a:t>
            </a:r>
            <a:r>
              <a:rPr lang="ja-JP" altLang="en-US" dirty="0"/>
              <a:t>年生が対象でした。すごくかっこいいなと思いました。そして、さらに学んでいくうちに、すごいと思ったんです。・・・そこには、本当に目立つし、大きな違いを生む取組みがあると思います。</a:t>
            </a:r>
            <a:endParaRPr lang="en-US" altLang="ja-JP" dirty="0"/>
          </a:p>
          <a:p>
            <a:pPr>
              <a:buFont typeface="Wingdings" panose="05000000000000000000" pitchFamily="2" charset="2"/>
              <a:buChar char="n"/>
            </a:pPr>
            <a:r>
              <a:rPr lang="en-US" altLang="ja-JP" dirty="0"/>
              <a:t>p4cHI</a:t>
            </a:r>
            <a:r>
              <a:rPr lang="ja-JP" altLang="en-US" dirty="0"/>
              <a:t>は</a:t>
            </a:r>
            <a:r>
              <a:rPr lang="en-US" altLang="ja-JP" dirty="0"/>
              <a:t>WES</a:t>
            </a:r>
            <a:r>
              <a:rPr lang="ja-JP" altLang="en-US" dirty="0"/>
              <a:t>の児童、教職員、そして家族が誇りに思うような良い評判を培い、育ててきた。</a:t>
            </a: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2164737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25</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fontScale="90000"/>
          </a:bodyPr>
          <a:lstStyle/>
          <a:p>
            <a:r>
              <a:rPr lang="en-US" altLang="ja-JP" sz="6000" dirty="0">
                <a:solidFill>
                  <a:srgbClr val="FFFFFF"/>
                </a:solidFill>
              </a:rPr>
              <a:t>WES</a:t>
            </a:r>
            <a:r>
              <a:rPr lang="ja-JP" altLang="en-US" sz="6000" dirty="0">
                <a:solidFill>
                  <a:srgbClr val="FFFFFF"/>
                </a:solidFill>
              </a:rPr>
              <a:t>における</a:t>
            </a:r>
            <a:r>
              <a:rPr kumimoji="1" lang="en-US" altLang="ja-JP" sz="6000" dirty="0">
                <a:solidFill>
                  <a:srgbClr val="FFFFFF"/>
                </a:solidFill>
              </a:rPr>
              <a:t>p4cHI</a:t>
            </a:r>
            <a:r>
              <a:rPr kumimoji="1" lang="ja-JP" altLang="en-US" sz="6000" dirty="0">
                <a:solidFill>
                  <a:srgbClr val="FFFFFF"/>
                </a:solidFill>
              </a:rPr>
              <a:t>とは？</a:t>
            </a: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rmAutofit/>
          </a:bodyPr>
          <a:lstStyle/>
          <a:p>
            <a:pPr>
              <a:buFont typeface="Wingdings" panose="05000000000000000000" pitchFamily="2" charset="2"/>
              <a:buChar char="n"/>
            </a:pPr>
            <a:endParaRPr lang="en-US" altLang="ja-JP" dirty="0"/>
          </a:p>
          <a:p>
            <a:pPr>
              <a:buFont typeface="Wingdings" panose="05000000000000000000" pitchFamily="2" charset="2"/>
              <a:buChar char="n"/>
            </a:pPr>
            <a:r>
              <a:rPr lang="ja-JP" altLang="en-US" sz="3600" dirty="0"/>
              <a:t>ワイキキ小学校の学校文化の中心として統合された</a:t>
            </a:r>
            <a:endParaRPr lang="en-US" altLang="ja-JP" sz="3600" dirty="0"/>
          </a:p>
          <a:p>
            <a:pPr>
              <a:buFont typeface="Wingdings" panose="05000000000000000000" pitchFamily="2" charset="2"/>
              <a:buChar char="n"/>
            </a:pPr>
            <a:r>
              <a:rPr lang="en-US" altLang="ja-JP" sz="3600" dirty="0"/>
              <a:t>p4cHI</a:t>
            </a:r>
            <a:r>
              <a:rPr lang="ja-JP" altLang="en-US" sz="3600" dirty="0"/>
              <a:t>は、学校の個性やエートスの一部であり、その根底にあるものである。</a:t>
            </a:r>
            <a:endParaRPr lang="en-US" altLang="ja-JP" sz="3600" dirty="0"/>
          </a:p>
          <a:p>
            <a:pPr>
              <a:buFont typeface="Wingdings" panose="05000000000000000000" pitchFamily="2" charset="2"/>
              <a:buChar char="n"/>
            </a:pPr>
            <a:r>
              <a:rPr lang="ja-JP" altLang="en-US" sz="3600" dirty="0"/>
              <a:t>構成員は、</a:t>
            </a:r>
            <a:r>
              <a:rPr lang="en-US" altLang="ja-JP" sz="3600" dirty="0"/>
              <a:t>p4cHI</a:t>
            </a:r>
            <a:r>
              <a:rPr lang="ja-JP" altLang="en-US" sz="3600" dirty="0"/>
              <a:t>を生きている。</a:t>
            </a:r>
            <a:endParaRPr lang="en-US" altLang="ja-JP" sz="3600"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2601795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a:bodyPr>
          <a:lstStyle/>
          <a:p>
            <a:r>
              <a:rPr kumimoji="1" lang="ja-JP" altLang="en-US" sz="6000" dirty="0">
                <a:solidFill>
                  <a:srgbClr val="FFFFFF"/>
                </a:solidFill>
              </a:rPr>
              <a:t>研究の目的</a:t>
            </a: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562708" y="2603392"/>
            <a:ext cx="10304583" cy="3318774"/>
          </a:xfrm>
        </p:spPr>
        <p:txBody>
          <a:bodyPr>
            <a:normAutofit/>
          </a:bodyPr>
          <a:lstStyle/>
          <a:p>
            <a:pPr>
              <a:buFont typeface="Wingdings" panose="05000000000000000000" pitchFamily="2" charset="2"/>
              <a:buChar char="n"/>
            </a:pPr>
            <a:r>
              <a:rPr kumimoji="1" lang="ja-JP" altLang="en-US" sz="4000" dirty="0"/>
              <a:t>ワイキキ小学校（</a:t>
            </a:r>
            <a:r>
              <a:rPr kumimoji="1" lang="en-US" altLang="ja-JP" sz="4000" dirty="0"/>
              <a:t>WES</a:t>
            </a:r>
            <a:r>
              <a:rPr kumimoji="1" lang="ja-JP" altLang="en-US" sz="4000" dirty="0"/>
              <a:t>）におけるポジティブな校風の育成に貢献したのは、</a:t>
            </a:r>
            <a:endParaRPr kumimoji="1" lang="en-US" altLang="ja-JP" sz="4000" dirty="0"/>
          </a:p>
          <a:p>
            <a:pPr>
              <a:buFont typeface="Wingdings" panose="05000000000000000000" pitchFamily="2" charset="2"/>
              <a:buChar char="n"/>
            </a:pPr>
            <a:br>
              <a:rPr kumimoji="1" lang="ja-JP" altLang="en-US" sz="4000" dirty="0"/>
            </a:br>
            <a:r>
              <a:rPr kumimoji="1" lang="ja-JP" altLang="en-US" sz="4000" dirty="0"/>
              <a:t>どのような人物、取組み、プログラムか？</a:t>
            </a:r>
            <a:endParaRPr kumimoji="1" lang="en-US" altLang="ja-JP" sz="4000"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2934662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a:bodyPr>
          <a:lstStyle/>
          <a:p>
            <a:r>
              <a:rPr lang="ja-JP" altLang="en-US" sz="6000" dirty="0">
                <a:solidFill>
                  <a:srgbClr val="FFFFFF"/>
                </a:solidFill>
              </a:rPr>
              <a:t>調査分析の結果</a:t>
            </a:r>
            <a:endParaRPr kumimoji="1" lang="ja-JP" altLang="en-US" sz="60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562708" y="2603392"/>
            <a:ext cx="10304583" cy="3318774"/>
          </a:xfrm>
        </p:spPr>
        <p:txBody>
          <a:bodyPr>
            <a:normAutofit/>
          </a:bodyPr>
          <a:lstStyle/>
          <a:p>
            <a:pPr>
              <a:buFont typeface="Wingdings" panose="05000000000000000000" pitchFamily="2" charset="2"/>
              <a:buChar char="n"/>
            </a:pPr>
            <a:r>
              <a:rPr lang="ja-JP" altLang="en-US" dirty="0"/>
              <a:t>学校文化に影響を与えたものは、一つの特定の教授と学習のプログラム、つまり、</a:t>
            </a:r>
            <a:r>
              <a:rPr lang="sv-SE" altLang="ja-JP" sz="2400" dirty="0" err="1">
                <a:solidFill>
                  <a:srgbClr val="FF0000"/>
                </a:solidFill>
              </a:rPr>
              <a:t>Philosophy</a:t>
            </a:r>
            <a:r>
              <a:rPr lang="sv-SE" altLang="ja-JP" sz="2400" dirty="0">
                <a:solidFill>
                  <a:srgbClr val="FF0000"/>
                </a:solidFill>
              </a:rPr>
              <a:t> for Children </a:t>
            </a:r>
            <a:r>
              <a:rPr lang="sv-SE" altLang="ja-JP" sz="2400" dirty="0" err="1">
                <a:solidFill>
                  <a:srgbClr val="FF0000"/>
                </a:solidFill>
              </a:rPr>
              <a:t>Hawai‘i</a:t>
            </a:r>
            <a:r>
              <a:rPr lang="sv-SE" altLang="ja-JP" sz="2400" dirty="0">
                <a:solidFill>
                  <a:srgbClr val="FF0000"/>
                </a:solidFill>
              </a:rPr>
              <a:t> (p4cHI)</a:t>
            </a:r>
            <a:r>
              <a:rPr lang="ja-JP" altLang="en-US" dirty="0"/>
              <a:t>によることが明らかとなった。</a:t>
            </a:r>
            <a:endParaRPr lang="en-US" altLang="ja-JP" dirty="0"/>
          </a:p>
          <a:p>
            <a:pPr>
              <a:buFont typeface="Wingdings" panose="05000000000000000000" pitchFamily="2" charset="2"/>
              <a:buChar char="n"/>
            </a:pPr>
            <a:r>
              <a:rPr lang="en-US" altLang="ja-JP" dirty="0"/>
              <a:t>p4cHI</a:t>
            </a:r>
            <a:r>
              <a:rPr lang="ja-JP" altLang="en-US" dirty="0"/>
              <a:t>は、教職員、保護者、生徒が校内の教室や活動を通して探求のコミュニティを構築し、維持するための枠組みを提供してくれた。</a:t>
            </a:r>
            <a:endParaRPr lang="en-US" altLang="ja-JP" dirty="0"/>
          </a:p>
          <a:p>
            <a:pPr>
              <a:buFont typeface="Wingdings" panose="05000000000000000000" pitchFamily="2" charset="2"/>
              <a:buChar char="n"/>
            </a:pPr>
            <a:r>
              <a:rPr lang="ja-JP" altLang="en-US" dirty="0"/>
              <a:t>具体的には、</a:t>
            </a:r>
            <a:endParaRPr lang="en-US" altLang="ja-JP" dirty="0"/>
          </a:p>
          <a:p>
            <a:pPr>
              <a:buFont typeface="Wingdings" panose="05000000000000000000" pitchFamily="2" charset="2"/>
              <a:buChar char="n"/>
            </a:pPr>
            <a:r>
              <a:rPr lang="ja-JP" altLang="en-US" b="1" dirty="0"/>
              <a:t>知的安全性</a:t>
            </a:r>
            <a:r>
              <a:rPr lang="ja-JP" altLang="en-US" dirty="0"/>
              <a:t>、</a:t>
            </a:r>
            <a:r>
              <a:rPr lang="ja-JP" altLang="en-US" b="1" dirty="0"/>
              <a:t>学習者中心の探究</a:t>
            </a:r>
            <a:r>
              <a:rPr lang="ja-JP" altLang="en-US" dirty="0"/>
              <a:t>、</a:t>
            </a:r>
            <a:r>
              <a:rPr lang="ja-JP" altLang="en-US" b="1" dirty="0"/>
              <a:t>経験の統合</a:t>
            </a:r>
            <a:r>
              <a:rPr lang="ja-JP" altLang="en-US" dirty="0"/>
              <a:t>、そして</a:t>
            </a:r>
            <a:r>
              <a:rPr lang="ja-JP" altLang="en-US" b="1" dirty="0"/>
              <a:t>誇りとなる評判</a:t>
            </a:r>
            <a:r>
              <a:rPr lang="ja-JP" altLang="en-US" dirty="0"/>
              <a:t>を特徴とする学校文化の形成に役立った。</a:t>
            </a:r>
            <a:endParaRPr lang="en-US" altLang="ja-JP" dirty="0"/>
          </a:p>
          <a:p>
            <a:pPr>
              <a:buFont typeface="Wingdings" panose="05000000000000000000" pitchFamily="2" charset="2"/>
              <a:buChar char="n"/>
            </a:pPr>
            <a:r>
              <a:rPr lang="ja-JP" altLang="en-US" sz="2400" dirty="0">
                <a:solidFill>
                  <a:srgbClr val="FF0000"/>
                </a:solidFill>
              </a:rPr>
              <a:t>これは、他の地域の学校においても応用可能か？</a:t>
            </a:r>
            <a:endParaRPr lang="en-US" altLang="ja-JP" sz="2400" dirty="0">
              <a:solidFill>
                <a:srgbClr val="FF0000"/>
              </a:solidFill>
            </a:endParaRPr>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851602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a:bodyPr>
          <a:lstStyle/>
          <a:p>
            <a:r>
              <a:rPr lang="ja-JP" altLang="en-US" sz="6000" dirty="0">
                <a:solidFill>
                  <a:srgbClr val="FFFFFF"/>
                </a:solidFill>
              </a:rPr>
              <a:t>学校文化一般について</a:t>
            </a:r>
            <a:endParaRPr kumimoji="1" lang="ja-JP" altLang="en-US" sz="60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Autofit/>
          </a:bodyPr>
          <a:lstStyle/>
          <a:p>
            <a:pPr>
              <a:buFont typeface="Wingdings" panose="05000000000000000000" pitchFamily="2" charset="2"/>
              <a:buChar char="n"/>
            </a:pPr>
            <a:r>
              <a:rPr lang="ja-JP" altLang="en-US" sz="2200" dirty="0"/>
              <a:t>学校の参加者が一緒に作り上げる「学校の不文律、伝統、習慣、期待」（</a:t>
            </a:r>
            <a:r>
              <a:rPr lang="en-US" altLang="ja-JP" sz="2200" dirty="0"/>
              <a:t>Deal</a:t>
            </a:r>
            <a:r>
              <a:rPr lang="ja-JP" altLang="en-US" sz="2200" dirty="0"/>
              <a:t>＆</a:t>
            </a:r>
            <a:r>
              <a:rPr lang="en-US" altLang="ja-JP" sz="2200" dirty="0"/>
              <a:t>Peterson 2016</a:t>
            </a:r>
            <a:r>
              <a:rPr lang="ja-JP" altLang="en-US" sz="2200" dirty="0"/>
              <a:t>、</a:t>
            </a:r>
            <a:r>
              <a:rPr lang="en-US" altLang="ja-JP" sz="2200" dirty="0"/>
              <a:t>p</a:t>
            </a:r>
            <a:r>
              <a:rPr lang="ja-JP" altLang="en-US" sz="2200" dirty="0"/>
              <a:t>。</a:t>
            </a:r>
            <a:r>
              <a:rPr lang="en-US" altLang="ja-JP" sz="2200" dirty="0"/>
              <a:t>7</a:t>
            </a:r>
            <a:r>
              <a:rPr lang="ja-JP" altLang="en-US" sz="2200" dirty="0"/>
              <a:t>）人々が互いに交流する仕方、学校での選択、教育および学習環境に対する感情、そして学校の全体的な学習成果</a:t>
            </a:r>
            <a:r>
              <a:rPr lang="en-US" altLang="ja-JP" sz="2200" dirty="0"/>
              <a:t>/</a:t>
            </a:r>
            <a:r>
              <a:rPr lang="ja-JP" altLang="en-US" sz="2200" dirty="0"/>
              <a:t>目標に向けた協働を規制している。 </a:t>
            </a:r>
            <a:endParaRPr lang="en-US" altLang="ja-JP" sz="2200" dirty="0"/>
          </a:p>
          <a:p>
            <a:pPr>
              <a:buFont typeface="Wingdings" panose="05000000000000000000" pitchFamily="2" charset="2"/>
              <a:buChar char="n"/>
            </a:pPr>
            <a:r>
              <a:rPr lang="ja-JP" altLang="en-US" sz="2200" dirty="0"/>
              <a:t>学校の大多数の参加者によって実践されているような知覚可能で観察可能な行動パターンに現れている。</a:t>
            </a:r>
            <a:endParaRPr lang="en-US" altLang="ja-JP" sz="2200" dirty="0"/>
          </a:p>
          <a:p>
            <a:pPr>
              <a:buFont typeface="Wingdings" panose="05000000000000000000" pitchFamily="2" charset="2"/>
              <a:buChar char="n"/>
            </a:pPr>
            <a:r>
              <a:rPr lang="ja-JP" altLang="en-US" sz="2200" dirty="0"/>
              <a:t>個人と交わることで感じることができるその</a:t>
            </a:r>
            <a:r>
              <a:rPr lang="ja-JP" altLang="en-US" sz="2200" b="1" dirty="0">
                <a:solidFill>
                  <a:srgbClr val="FF0000"/>
                </a:solidFill>
              </a:rPr>
              <a:t>人の個性</a:t>
            </a:r>
            <a:r>
              <a:rPr lang="ja-JP" altLang="en-US" sz="2200" dirty="0"/>
              <a:t>のように、学校文化は、部外者が学校環境に入った直後に感じることができるその</a:t>
            </a:r>
            <a:r>
              <a:rPr lang="ja-JP" altLang="en-US" sz="2200" b="1" dirty="0">
                <a:solidFill>
                  <a:srgbClr val="FF0000"/>
                </a:solidFill>
              </a:rPr>
              <a:t>学校の集合的な個性</a:t>
            </a:r>
            <a:r>
              <a:rPr lang="ja-JP" altLang="en-US" sz="2200" dirty="0"/>
              <a:t>である（</a:t>
            </a:r>
            <a:r>
              <a:rPr lang="en-US" altLang="ja-JP" sz="2200" dirty="0" err="1"/>
              <a:t>Pashiardis</a:t>
            </a:r>
            <a:r>
              <a:rPr lang="en-US" altLang="ja-JP" sz="2200" dirty="0"/>
              <a:t> 2000</a:t>
            </a:r>
            <a:r>
              <a:rPr lang="ja-JP" altLang="en-US" sz="2200" dirty="0"/>
              <a:t>）。⇒学校コミュニティを構成する参加者の共通の価値観、規範、態度、信念によって作り出される学校環境。</a:t>
            </a:r>
            <a:r>
              <a:rPr lang="en-US" altLang="ja-JP" sz="2200" dirty="0"/>
              <a:t>【</a:t>
            </a:r>
            <a:r>
              <a:rPr lang="ja-JP" altLang="en-US" sz="2200" dirty="0"/>
              <a:t>まさに共同体の道徳的基盤</a:t>
            </a:r>
            <a:r>
              <a:rPr lang="en-US" altLang="ja-JP" sz="2200" b="1" dirty="0">
                <a:solidFill>
                  <a:srgbClr val="FF0000"/>
                </a:solidFill>
              </a:rPr>
              <a:t>school character</a:t>
            </a:r>
            <a:r>
              <a:rPr lang="ja-JP" altLang="en-US" sz="2200" dirty="0"/>
              <a:t>というべきもの。</a:t>
            </a:r>
            <a:r>
              <a:rPr lang="en-US" altLang="ja-JP" sz="2200" dirty="0"/>
              <a:t>】</a:t>
            </a:r>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6303869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a:bodyPr>
          <a:lstStyle/>
          <a:p>
            <a:r>
              <a:rPr lang="ja-JP" altLang="en-US" sz="3600" dirty="0">
                <a:solidFill>
                  <a:srgbClr val="FFFFFF"/>
                </a:solidFill>
              </a:rPr>
              <a:t>ポジティブな学校文化を形成する基準</a:t>
            </a:r>
            <a:endParaRPr kumimoji="1" lang="ja-JP" altLang="en-US" sz="36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512064" y="2825483"/>
            <a:ext cx="10678675" cy="3681996"/>
          </a:xfrm>
        </p:spPr>
        <p:txBody>
          <a:bodyPr>
            <a:noAutofit/>
          </a:bodyPr>
          <a:lstStyle/>
          <a:p>
            <a:pPr>
              <a:buFont typeface="Wingdings" panose="05000000000000000000" pitchFamily="2" charset="2"/>
              <a:buChar char="n"/>
            </a:pPr>
            <a:r>
              <a:rPr lang="ja-JP" altLang="en-US" sz="2400" dirty="0"/>
              <a:t>学校のリーダーによる、すべての構成員にとって安全で秩序ある環境作り。</a:t>
            </a:r>
            <a:endParaRPr lang="en-US" altLang="ja-JP" sz="2400" dirty="0"/>
          </a:p>
          <a:p>
            <a:pPr>
              <a:buFont typeface="Wingdings" panose="05000000000000000000" pitchFamily="2" charset="2"/>
              <a:buChar char="n"/>
            </a:pPr>
            <a:r>
              <a:rPr lang="ja-JP" altLang="en-US" sz="2400" dirty="0"/>
              <a:t>思いやりと支援のある職場。</a:t>
            </a:r>
            <a:endParaRPr lang="en-US" altLang="ja-JP" sz="2400" dirty="0"/>
          </a:p>
          <a:p>
            <a:pPr>
              <a:buFont typeface="Wingdings" panose="05000000000000000000" pitchFamily="2" charset="2"/>
              <a:buChar char="n"/>
            </a:pPr>
            <a:r>
              <a:rPr lang="ja-JP" altLang="en-US" sz="2400" dirty="0"/>
              <a:t>各構成員による学校の利害関心への積極的関与。</a:t>
            </a:r>
            <a:endParaRPr lang="en-US" altLang="ja-JP" sz="2400" dirty="0"/>
          </a:p>
          <a:p>
            <a:pPr>
              <a:buFont typeface="Wingdings" panose="05000000000000000000" pitchFamily="2" charset="2"/>
              <a:buChar char="n"/>
            </a:pPr>
            <a:r>
              <a:rPr lang="ja-JP" altLang="en-US" sz="2400" dirty="0"/>
              <a:t>学校コミュニティを構成する様々な利害関係者（教職員、児童生徒、家庭・保護者）による協働。</a:t>
            </a:r>
            <a:endParaRPr lang="en-US" altLang="ja-JP" sz="2400"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6291188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647700" y="452718"/>
            <a:ext cx="9403134" cy="1400530"/>
          </a:xfrm>
        </p:spPr>
        <p:txBody>
          <a:bodyPr anchor="ctr">
            <a:normAutofit/>
          </a:bodyPr>
          <a:lstStyle/>
          <a:p>
            <a:r>
              <a:rPr lang="ja-JP" altLang="en-US" sz="3200" dirty="0">
                <a:solidFill>
                  <a:srgbClr val="FFFFFF"/>
                </a:solidFill>
              </a:rPr>
              <a:t>初等教育におけるポジティブな学校文化の重要性</a:t>
            </a:r>
            <a:endParaRPr kumimoji="1" lang="ja-JP" altLang="en-US" sz="32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Autofit/>
          </a:bodyPr>
          <a:lstStyle/>
          <a:p>
            <a:pPr>
              <a:buFont typeface="Wingdings" panose="05000000000000000000" pitchFamily="2" charset="2"/>
              <a:buChar char="n"/>
            </a:pPr>
            <a:r>
              <a:rPr lang="ja-JP" altLang="en-US" sz="2400" dirty="0"/>
              <a:t>初等教育は、生涯を通じて学習に対する児童・生徒の学習に対する姿勢と取組み方を育む。</a:t>
            </a:r>
            <a:endParaRPr lang="en-US" altLang="ja-JP" sz="2400" dirty="0"/>
          </a:p>
          <a:p>
            <a:pPr>
              <a:buFont typeface="Wingdings" panose="05000000000000000000" pitchFamily="2" charset="2"/>
              <a:buChar char="n"/>
            </a:pPr>
            <a:r>
              <a:rPr lang="ja-JP" altLang="en-US" sz="2400" dirty="0"/>
              <a:t>ポジティブな学校文化は、児童・生徒の適性や社会的背景と連動して、児童・生徒の成績に好影響を与える。</a:t>
            </a:r>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9964244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647700" y="452718"/>
            <a:ext cx="9403134" cy="1400530"/>
          </a:xfrm>
        </p:spPr>
        <p:txBody>
          <a:bodyPr anchor="ctr">
            <a:normAutofit/>
          </a:bodyPr>
          <a:lstStyle/>
          <a:p>
            <a:r>
              <a:rPr lang="ja-JP" altLang="en-US" sz="3200" dirty="0">
                <a:solidFill>
                  <a:srgbClr val="FFFFFF"/>
                </a:solidFill>
              </a:rPr>
              <a:t>ポジティブな学校文化を育成するためのプログラムとは</a:t>
            </a:r>
            <a:endParaRPr kumimoji="1" lang="ja-JP" altLang="en-US" sz="32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Autofit/>
          </a:bodyPr>
          <a:lstStyle/>
          <a:p>
            <a:pPr>
              <a:buFont typeface="Wingdings" panose="05000000000000000000" pitchFamily="2" charset="2"/>
              <a:buChar char="n"/>
            </a:pPr>
            <a:r>
              <a:rPr lang="ja-JP" altLang="en-US" sz="2400" dirty="0"/>
              <a:t>どのようなプログラム・取組みが</a:t>
            </a:r>
            <a:endParaRPr lang="en-US" altLang="ja-JP" sz="2400" dirty="0"/>
          </a:p>
          <a:p>
            <a:pPr>
              <a:buFont typeface="Wingdings" panose="05000000000000000000" pitchFamily="2" charset="2"/>
              <a:buChar char="n"/>
            </a:pPr>
            <a:r>
              <a:rPr lang="ja-JP" altLang="en-US" sz="2400" dirty="0"/>
              <a:t>　学校を安全安心ば場とし、ポジティブが学校文化を発展させるのか？</a:t>
            </a:r>
            <a:endParaRPr lang="en-US" altLang="ja-JP" sz="2400" dirty="0"/>
          </a:p>
          <a:p>
            <a:pPr>
              <a:buFont typeface="Wingdings" panose="05000000000000000000" pitchFamily="2" charset="2"/>
              <a:buChar char="n"/>
            </a:pPr>
            <a:r>
              <a:rPr lang="ja-JP" altLang="en-US" sz="2400" dirty="0"/>
              <a:t>　教職員を支援することになるのか？</a:t>
            </a:r>
            <a:endParaRPr lang="en-US" altLang="ja-JP" sz="2400" dirty="0"/>
          </a:p>
          <a:p>
            <a:pPr>
              <a:buFont typeface="Wingdings" panose="05000000000000000000" pitchFamily="2" charset="2"/>
              <a:buChar char="n"/>
            </a:pPr>
            <a:endParaRPr lang="en-US" altLang="ja-JP" sz="2400" dirty="0"/>
          </a:p>
          <a:p>
            <a:pPr>
              <a:buFont typeface="Wingdings" panose="05000000000000000000" pitchFamily="2" charset="2"/>
              <a:buChar char="n"/>
            </a:pPr>
            <a:r>
              <a:rPr lang="ja-JP" altLang="en-US" sz="2400" dirty="0"/>
              <a:t>この論文の目的は、</a:t>
            </a:r>
            <a:r>
              <a:rPr lang="en-US" altLang="ja-JP" sz="2400" dirty="0"/>
              <a:t>WES</a:t>
            </a:r>
            <a:r>
              <a:rPr lang="ja-JP" altLang="en-US" sz="2400" dirty="0"/>
              <a:t>での取組みを分析することによって、このような課題に対するサジェスチョンを与えること。</a:t>
            </a:r>
            <a:endParaRPr lang="en-US" altLang="ja-JP" sz="2400"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3376832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スライド番号プレースホルダー 4">
            <a:extLst>
              <a:ext uri="{FF2B5EF4-FFF2-40B4-BE49-F238E27FC236}">
                <a16:creationId xmlns:a16="http://schemas.microsoft.com/office/drawing/2014/main" id="{0AF56DA5-EFD5-954B-5C83-697F318DEDF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a:extLst>
              <a:ext uri="{FF2B5EF4-FFF2-40B4-BE49-F238E27FC236}">
                <a16:creationId xmlns:a16="http://schemas.microsoft.com/office/drawing/2014/main" id="{12CF79A7-039E-4B14-19D7-EA25FBAE512A}"/>
              </a:ext>
            </a:extLst>
          </p:cNvPr>
          <p:cNvSpPr>
            <a:spLocks noGrp="1"/>
          </p:cNvSpPr>
          <p:nvPr>
            <p:ph type="title"/>
          </p:nvPr>
        </p:nvSpPr>
        <p:spPr>
          <a:xfrm>
            <a:off x="1103312" y="452718"/>
            <a:ext cx="8947522" cy="1400530"/>
          </a:xfrm>
        </p:spPr>
        <p:txBody>
          <a:bodyPr anchor="ctr">
            <a:normAutofit/>
          </a:bodyPr>
          <a:lstStyle/>
          <a:p>
            <a:r>
              <a:rPr lang="en-US" altLang="ja-JP" sz="6000" dirty="0">
                <a:solidFill>
                  <a:srgbClr val="FFFFFF"/>
                </a:solidFill>
              </a:rPr>
              <a:t>WES</a:t>
            </a:r>
            <a:r>
              <a:rPr lang="ja-JP" altLang="en-US" sz="6000" dirty="0">
                <a:solidFill>
                  <a:srgbClr val="FFFFFF"/>
                </a:solidFill>
              </a:rPr>
              <a:t>の状況</a:t>
            </a:r>
            <a:endParaRPr kumimoji="1" lang="ja-JP" altLang="en-US" sz="6000" dirty="0">
              <a:solidFill>
                <a:srgbClr val="FFFFFF"/>
              </a:solidFill>
            </a:endParaRPr>
          </a:p>
        </p:txBody>
      </p:sp>
      <p:sp>
        <p:nvSpPr>
          <p:cNvPr id="3" name="コンテンツ プレースホルダー 2">
            <a:extLst>
              <a:ext uri="{FF2B5EF4-FFF2-40B4-BE49-F238E27FC236}">
                <a16:creationId xmlns:a16="http://schemas.microsoft.com/office/drawing/2014/main" id="{5DCBC168-B988-F3AD-BE5C-90BC9CA5B6BF}"/>
              </a:ext>
            </a:extLst>
          </p:cNvPr>
          <p:cNvSpPr>
            <a:spLocks noGrp="1"/>
          </p:cNvSpPr>
          <p:nvPr>
            <p:ph idx="1"/>
          </p:nvPr>
        </p:nvSpPr>
        <p:spPr>
          <a:xfrm>
            <a:off x="647700" y="2450992"/>
            <a:ext cx="10304583" cy="4056487"/>
          </a:xfrm>
        </p:spPr>
        <p:txBody>
          <a:bodyPr>
            <a:normAutofit lnSpcReduction="10000"/>
          </a:bodyPr>
          <a:lstStyle/>
          <a:p>
            <a:pPr>
              <a:buFont typeface="Wingdings" panose="05000000000000000000" pitchFamily="2" charset="2"/>
              <a:buChar char="n"/>
            </a:pPr>
            <a:r>
              <a:rPr lang="ja-JP" altLang="en-US" dirty="0"/>
              <a:t>ハワイのオアフ島に所在。</a:t>
            </a:r>
            <a:endParaRPr lang="en-US" altLang="ja-JP" dirty="0"/>
          </a:p>
          <a:p>
            <a:pPr>
              <a:buFont typeface="Wingdings" panose="05000000000000000000" pitchFamily="2" charset="2"/>
              <a:buChar char="n"/>
            </a:pPr>
            <a:r>
              <a:rPr lang="ja-JP" altLang="en-US" dirty="0"/>
              <a:t>児童は、多文化で多様な集団を構成し、さまざまな民族、言語、社会経済的背景を持つ。</a:t>
            </a:r>
            <a:endParaRPr lang="en-US" altLang="ja-JP" dirty="0"/>
          </a:p>
          <a:p>
            <a:pPr>
              <a:buFont typeface="Wingdings" panose="05000000000000000000" pitchFamily="2" charset="2"/>
              <a:buChar char="n"/>
            </a:pPr>
            <a:r>
              <a:rPr lang="en-US" altLang="ja-JP" dirty="0"/>
              <a:t>594</a:t>
            </a:r>
            <a:r>
              <a:rPr lang="ja-JP" altLang="en-US" dirty="0"/>
              <a:t>名の児童</a:t>
            </a:r>
            <a:r>
              <a:rPr lang="en-US" altLang="ja-JP" dirty="0"/>
              <a:t>〈2019</a:t>
            </a:r>
            <a:r>
              <a:rPr lang="ja-JP" altLang="en-US" dirty="0"/>
              <a:t>年）。</a:t>
            </a:r>
            <a:endParaRPr lang="en-US" altLang="ja-JP" dirty="0"/>
          </a:p>
          <a:p>
            <a:pPr>
              <a:buFont typeface="Wingdings" panose="05000000000000000000" pitchFamily="2" charset="2"/>
              <a:buChar char="n"/>
            </a:pPr>
            <a:r>
              <a:rPr lang="en-US" altLang="ja-JP" dirty="0"/>
              <a:t>20</a:t>
            </a:r>
            <a:r>
              <a:rPr lang="ja-JP" altLang="en-US" dirty="0"/>
              <a:t>％が英語学習者（英語がネイティブで</a:t>
            </a:r>
            <a:r>
              <a:rPr lang="ja-JP" altLang="en-US"/>
              <a:t>はない）</a:t>
            </a:r>
            <a:endParaRPr lang="en-US" altLang="ja-JP" dirty="0"/>
          </a:p>
          <a:p>
            <a:pPr>
              <a:buFont typeface="Wingdings" panose="05000000000000000000" pitchFamily="2" charset="2"/>
              <a:buChar char="n"/>
            </a:pPr>
            <a:r>
              <a:rPr lang="en-US" altLang="ja-JP" dirty="0"/>
              <a:t>22</a:t>
            </a:r>
            <a:r>
              <a:rPr lang="ja-JP" altLang="en-US" dirty="0"/>
              <a:t>％が無料または減額給食の有資格者</a:t>
            </a:r>
            <a:endParaRPr lang="en-US" altLang="ja-JP" dirty="0"/>
          </a:p>
          <a:p>
            <a:pPr>
              <a:buFont typeface="Wingdings" panose="05000000000000000000" pitchFamily="2" charset="2"/>
              <a:buChar char="n"/>
            </a:pPr>
            <a:r>
              <a:rPr lang="en-US" altLang="ja-JP" dirty="0"/>
              <a:t>6</a:t>
            </a:r>
            <a:r>
              <a:rPr lang="ja-JP" altLang="en-US" dirty="0"/>
              <a:t>％が特別支援を受けている、一方で</a:t>
            </a:r>
            <a:r>
              <a:rPr lang="en-US" altLang="ja-JP" dirty="0"/>
              <a:t>42</a:t>
            </a:r>
            <a:r>
              <a:rPr lang="ja-JP" altLang="en-US" dirty="0"/>
              <a:t>％が一般クラスに出席</a:t>
            </a:r>
            <a:endParaRPr lang="en-US" altLang="ja-JP" dirty="0"/>
          </a:p>
          <a:p>
            <a:pPr>
              <a:buFont typeface="Wingdings" panose="05000000000000000000" pitchFamily="2" charset="2"/>
              <a:buChar char="n"/>
            </a:pPr>
            <a:r>
              <a:rPr lang="ja-JP" altLang="en-US" dirty="0"/>
              <a:t>成績は、ハワイ州の他の学校に較べて、言語で</a:t>
            </a:r>
            <a:r>
              <a:rPr lang="en-US" altLang="ja-JP" dirty="0"/>
              <a:t>27</a:t>
            </a:r>
            <a:r>
              <a:rPr lang="ja-JP" altLang="en-US" dirty="0"/>
              <a:t>％、数学で</a:t>
            </a:r>
            <a:r>
              <a:rPr lang="en-US" altLang="ja-JP" dirty="0"/>
              <a:t>30</a:t>
            </a:r>
            <a:r>
              <a:rPr lang="ja-JP" altLang="en-US" dirty="0"/>
              <a:t>％、理科で</a:t>
            </a:r>
            <a:r>
              <a:rPr lang="en-US" altLang="ja-JP" dirty="0"/>
              <a:t>35</a:t>
            </a:r>
            <a:r>
              <a:rPr lang="ja-JP" altLang="en-US" dirty="0"/>
              <a:t>％高く、</a:t>
            </a:r>
            <a:endParaRPr lang="en-US" altLang="ja-JP" dirty="0"/>
          </a:p>
          <a:p>
            <a:pPr>
              <a:buFont typeface="Wingdings" panose="05000000000000000000" pitchFamily="2" charset="2"/>
              <a:buChar char="n"/>
            </a:pPr>
            <a:r>
              <a:rPr lang="en-US" altLang="ja-JP" dirty="0"/>
              <a:t>3</a:t>
            </a:r>
            <a:r>
              <a:rPr lang="ja-JP" altLang="en-US" dirty="0"/>
              <a:t>年生の</a:t>
            </a:r>
            <a:r>
              <a:rPr lang="en-US" altLang="ja-JP" dirty="0"/>
              <a:t>96</a:t>
            </a:r>
            <a:r>
              <a:rPr lang="ja-JP" altLang="en-US" dirty="0"/>
              <a:t>％が、読解力で学年レベルかそれ以上。</a:t>
            </a:r>
            <a:endParaRPr lang="en-US" altLang="ja-JP" dirty="0"/>
          </a:p>
          <a:p>
            <a:pPr>
              <a:buFont typeface="Wingdings" panose="05000000000000000000" pitchFamily="2" charset="2"/>
              <a:buChar char="n"/>
            </a:pPr>
            <a:r>
              <a:rPr lang="ja-JP" altLang="en-US" dirty="0">
                <a:solidFill>
                  <a:srgbClr val="FF0000"/>
                </a:solidFill>
              </a:rPr>
              <a:t>ハワイ州で非常に成功した学校として認められている。</a:t>
            </a:r>
            <a:endParaRPr lang="en-US" altLang="ja-JP" dirty="0">
              <a:solidFill>
                <a:srgbClr val="FF0000"/>
              </a:solidFill>
            </a:endParaRPr>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p:txBody>
      </p:sp>
      <p:sp>
        <p:nvSpPr>
          <p:cNvPr id="4" name="日付プレースホルダー 3">
            <a:extLst>
              <a:ext uri="{FF2B5EF4-FFF2-40B4-BE49-F238E27FC236}">
                <a16:creationId xmlns:a16="http://schemas.microsoft.com/office/drawing/2014/main" id="{B8168E64-0F56-3FAA-DE53-FF02F0BFFCF6}"/>
              </a:ext>
            </a:extLst>
          </p:cNvPr>
          <p:cNvSpPr>
            <a:spLocks noGrp="1"/>
          </p:cNvSpPr>
          <p:nvPr>
            <p:ph type="dt" sz="half" idx="10"/>
          </p:nvPr>
        </p:nvSpPr>
        <p:spPr>
          <a:xfrm>
            <a:off x="9254068" y="6355080"/>
            <a:ext cx="2290232" cy="304799"/>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0117B480-CF66-4E9F-82B5-6A77DA4740D2}" type="datetime1">
              <a:rPr kumimoji="0" lang="en-US" altLang="ja-JP" sz="1100" b="0" i="0" u="none" strike="noStrike" kern="1200" cap="none" spc="0" normalizeH="0" baseline="0" noProof="0">
                <a:ln>
                  <a:noFill/>
                </a:ln>
                <a:solidFill>
                  <a:prstClr val="black">
                    <a:alpha val="60000"/>
                  </a:prst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11/19/2022</a:t>
            </a:fld>
            <a:endParaRPr kumimoji="0" lang="en-US" sz="1100" b="0" i="0" u="none" strike="noStrike" kern="1200" cap="none" spc="0" normalizeH="0" baseline="0" noProof="0">
              <a:ln>
                <a:noFill/>
              </a:ln>
              <a:solidFill>
                <a:prstClr val="black">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5427830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905</TotalTime>
  <Words>2939</Words>
  <Application>Microsoft Office PowerPoint</Application>
  <PresentationFormat>ワイド画面</PresentationFormat>
  <Paragraphs>208</Paragraphs>
  <Slides>25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25</vt:i4>
      </vt:variant>
    </vt:vector>
  </HeadingPairs>
  <TitlesOfParts>
    <vt:vector size="31" baseType="lpstr">
      <vt:lpstr>游ゴシック</vt:lpstr>
      <vt:lpstr>Arial</vt:lpstr>
      <vt:lpstr>Century Gothic</vt:lpstr>
      <vt:lpstr>Wingdings</vt:lpstr>
      <vt:lpstr>Wingdings 3</vt:lpstr>
      <vt:lpstr>イオン</vt:lpstr>
      <vt:lpstr>ポジティブな学校文化と校風の啓発と育成：ハワイ・ワイキキ小学校での子どものための哲学の影響 August 2021Journal of Philosophy in Schools 8(1):129-162</vt:lpstr>
      <vt:lpstr>ポジティブな学校文化を創出している学校とは</vt:lpstr>
      <vt:lpstr>研究の目的</vt:lpstr>
      <vt:lpstr>調査分析の結果</vt:lpstr>
      <vt:lpstr>学校文化一般について</vt:lpstr>
      <vt:lpstr>ポジティブな学校文化を形成する基準</vt:lpstr>
      <vt:lpstr>初等教育におけるポジティブな学校文化の重要性</vt:lpstr>
      <vt:lpstr>ポジティブな学校文化を育成するためのプログラムとは</vt:lpstr>
      <vt:lpstr>WESの状況</vt:lpstr>
      <vt:lpstr>WESのこれまでの取組み</vt:lpstr>
      <vt:lpstr>マシュー・リップマンによるP4Cの導入</vt:lpstr>
      <vt:lpstr>子どものための哲学ハワイ（p4cHI）の開発</vt:lpstr>
      <vt:lpstr>p4cHIの実践</vt:lpstr>
      <vt:lpstr>p4cHIの強調するもの</vt:lpstr>
      <vt:lpstr>「哲学者の教授法」としてのp4cHI</vt:lpstr>
      <vt:lpstr>p4cHIの成功の要素</vt:lpstr>
      <vt:lpstr>WESの実際の取組み</vt:lpstr>
      <vt:lpstr>学習評価</vt:lpstr>
      <vt:lpstr>学校全体でp4cHIを実施して――教師のコメント</vt:lpstr>
      <vt:lpstr>学校全体でp4cHIを実施して――全体的な発見（1）</vt:lpstr>
      <vt:lpstr>学校全体でp4cHIを実施して――全体的な発見（2）</vt:lpstr>
      <vt:lpstr>学校全体でp4cHIを実施して――全体的な発見（3）</vt:lpstr>
      <vt:lpstr>学校全体でp4cHIを実施して――全体的な発見（4）</vt:lpstr>
      <vt:lpstr>学校全体でp4cHIを実施して――全体的な発見（5）</vt:lpstr>
      <vt:lpstr>WESにおけるp4cHIとは？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ポジティブな学校文化と校風の啓発と育成：ハワイ・ワイキキ小学校での子どものための哲学の影響 August 2021Journal of Philosophy in Schools 8(1):129-162</dc:title>
  <dc:creator>masugata kinya</dc:creator>
  <cp:lastModifiedBy>masugata kinya</cp:lastModifiedBy>
  <cp:revision>18</cp:revision>
  <dcterms:created xsi:type="dcterms:W3CDTF">2022-10-13T06:26:39Z</dcterms:created>
  <dcterms:modified xsi:type="dcterms:W3CDTF">2022-11-19T08:58:59Z</dcterms:modified>
</cp:coreProperties>
</file>